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7" r:id="rId1"/>
    <p:sldMasterId id="2147483737" r:id="rId2"/>
  </p:sldMasterIdLst>
  <p:notesMasterIdLst>
    <p:notesMasterId r:id="rId32"/>
  </p:notesMasterIdLst>
  <p:sldIdLst>
    <p:sldId id="289" r:id="rId3"/>
    <p:sldId id="311" r:id="rId4"/>
    <p:sldId id="258" r:id="rId5"/>
    <p:sldId id="300" r:id="rId6"/>
    <p:sldId id="291" r:id="rId7"/>
    <p:sldId id="292" r:id="rId8"/>
    <p:sldId id="293" r:id="rId9"/>
    <p:sldId id="294" r:id="rId10"/>
    <p:sldId id="295" r:id="rId11"/>
    <p:sldId id="296" r:id="rId12"/>
    <p:sldId id="305" r:id="rId13"/>
    <p:sldId id="306" r:id="rId14"/>
    <p:sldId id="307" r:id="rId15"/>
    <p:sldId id="308" r:id="rId16"/>
    <p:sldId id="309" r:id="rId17"/>
    <p:sldId id="310" r:id="rId18"/>
    <p:sldId id="304" r:id="rId19"/>
    <p:sldId id="297" r:id="rId20"/>
    <p:sldId id="298" r:id="rId21"/>
    <p:sldId id="299" r:id="rId22"/>
    <p:sldId id="274" r:id="rId23"/>
    <p:sldId id="277" r:id="rId24"/>
    <p:sldId id="278" r:id="rId25"/>
    <p:sldId id="281" r:id="rId26"/>
    <p:sldId id="271" r:id="rId27"/>
    <p:sldId id="301" r:id="rId28"/>
    <p:sldId id="302" r:id="rId29"/>
    <p:sldId id="303" r:id="rId30"/>
    <p:sldId id="286" r:id="rId31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Book Antiqua" panose="02040602050305030304" pitchFamily="18" charset="0"/>
      <p:regular r:id="rId37"/>
      <p:bold r:id="rId38"/>
      <p:italic r:id="rId39"/>
      <p:boldItalic r:id="rId40"/>
    </p:embeddedFont>
    <p:embeddedFont>
      <p:font typeface="NikoshBAN" panose="02000000000000000000" pitchFamily="2" charset="0"/>
      <p:regular r:id="rId41"/>
    </p:embeddedFont>
    <p:embeddedFont>
      <p:font typeface="Cambria Math" panose="02040503050406030204" pitchFamily="18" charset="0"/>
      <p:regular r:id="rId42"/>
    </p:embeddedFont>
    <p:embeddedFont>
      <p:font typeface="Calibri Light" panose="020F0302020204030204" pitchFamily="34" charset="0"/>
      <p:regular r:id="rId43"/>
      <p:italic r:id="rId4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0" autoAdjust="0"/>
    <p:restoredTop sz="94660" autoAdjust="0"/>
  </p:normalViewPr>
  <p:slideViewPr>
    <p:cSldViewPr snapToGrid="0">
      <p:cViewPr varScale="1">
        <p:scale>
          <a:sx n="75" d="100"/>
          <a:sy n="75" d="100"/>
        </p:scale>
        <p:origin x="1260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7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4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12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font" Target="fonts/font3.fntdata"/><Relationship Id="rId43" Type="http://schemas.openxmlformats.org/officeDocument/2006/relationships/font" Target="fonts/font11.fntdata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9FA189-17D2-4E90-BDEC-4D0F89B40EDF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743A5-9206-49DE-ACBC-9149435BE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925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0871FE-A061-4096-9B18-75B9D0322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8152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3E5C1-48E9-4C97-BE8F-C23C32EC49EC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5997C-14A0-4111-AA21-729E53D09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458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3E5C1-48E9-4C97-BE8F-C23C32EC49EC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5997C-14A0-4111-AA21-729E53D09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953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3E5C1-48E9-4C97-BE8F-C23C32EC49EC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5997C-14A0-4111-AA21-729E53D09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9751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64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4051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8091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12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6596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6066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3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3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8776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4783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5930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23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27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23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002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3E5C1-48E9-4C97-BE8F-C23C32EC49EC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5997C-14A0-4111-AA21-729E53D09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6375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5311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2120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86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86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226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3E5C1-48E9-4C97-BE8F-C23C32EC49EC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5997C-14A0-4111-AA21-729E53D09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837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3E5C1-48E9-4C97-BE8F-C23C32EC49EC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5997C-14A0-4111-AA21-729E53D09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280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3E5C1-48E9-4C97-BE8F-C23C32EC49EC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5997C-14A0-4111-AA21-729E53D09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30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3E5C1-48E9-4C97-BE8F-C23C32EC49EC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5997C-14A0-4111-AA21-729E53D09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271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3E5C1-48E9-4C97-BE8F-C23C32EC49EC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5997C-14A0-4111-AA21-729E53D09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930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3E5C1-48E9-4C97-BE8F-C23C32EC49EC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5997C-14A0-4111-AA21-729E53D09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031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3E5C1-48E9-4C97-BE8F-C23C32EC49EC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5997C-14A0-4111-AA21-729E53D09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795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23E5C1-48E9-4C97-BE8F-C23C32EC49EC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45997C-14A0-4111-AA21-729E53D09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477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57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57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57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043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gi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1.wav"/><Relationship Id="rId1" Type="http://schemas.openxmlformats.org/officeDocument/2006/relationships/tags" Target="../tags/tag1.xml"/><Relationship Id="rId5" Type="http://schemas.openxmlformats.org/officeDocument/2006/relationships/image" Target="../media/image43.png"/><Relationship Id="rId4" Type="http://schemas.openxmlformats.org/officeDocument/2006/relationships/image" Target="../media/image42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bn.m.wikipedia.org/w/index.php?title=Charge&amp;action=edit&amp;redlink=1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bn.m.wikipedia.org/wiki/%E0%A6%87%E0%A6%B2%E0%A7%87%E0%A6%95%E0%A6%9F%E0%A7%8D%E0%A6%B0%E0%A6%A8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bn.wikipedia.org/wiki/%E0%A6%87%E0%A6%B2%E0%A7%87%E0%A6%95%E0%A6%9F%E0%A7%8D%E0%A6%B0%E0%A6%A8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ainbo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3764633" y="3651266"/>
            <a:ext cx="4400551" cy="1244199"/>
          </a:xfrm>
          <a:prstGeom prst="wedgeRoundRectCallout">
            <a:avLst>
              <a:gd name="adj1" fmla="val -44370"/>
              <a:gd name="adj2" fmla="val -125251"/>
              <a:gd name="adj3" fmla="val 16667"/>
            </a:avLst>
          </a:prstGeom>
          <a:noFill/>
          <a:ln w="101600" cap="sq" cmpd="dbl" algn="ctr">
            <a:solidFill>
              <a:srgbClr val="0000FF"/>
            </a:solidFill>
            <a:prstDash val="solid"/>
            <a:miter lim="800000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 defTabSz="914124">
              <a:defRPr/>
            </a:pPr>
            <a:endParaRPr lang="en-US" sz="3000" b="1" kern="0" dirty="0" smtClean="0">
              <a:solidFill>
                <a:prstClr val="black"/>
              </a:solidFill>
              <a:latin typeface="Book Antiqu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19550" y="3733800"/>
            <a:ext cx="3810000" cy="1092232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defTabSz="914124"/>
            <a:r>
              <a:rPr lang="bn-IN" sz="1400" b="1" dirty="0" smtClean="0">
                <a:ln w="11430"/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400" b="1" dirty="0">
              <a:ln w="11430"/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0624">
            <a:off x="1086935" y="669747"/>
            <a:ext cx="3948810" cy="319668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971800" y="304800"/>
            <a:ext cx="350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 শুভেচ্ছা </a:t>
            </a:r>
            <a:endParaRPr lang="en-US" sz="4800" b="1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1919979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9" grpId="0"/>
      <p:bldP spid="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4600" y="685800"/>
            <a:ext cx="38459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800" dirty="0">
                <a:solidFill>
                  <a:srgbClr val="FF0000"/>
                </a:solidFill>
                <a:latin typeface="Linux Libertine"/>
              </a:rPr>
              <a:t>আধানের সংরক্ষণশীলতা</a:t>
            </a:r>
            <a:endParaRPr lang="bn-IN" sz="2800" b="0" i="0" dirty="0">
              <a:solidFill>
                <a:srgbClr val="FF0000"/>
              </a:solidFill>
              <a:effectLst/>
              <a:latin typeface="Linux Libertine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1447800"/>
            <a:ext cx="8534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জগতে মোট আধানের পরিমাণ একই। আধানের সৃষ্টি বা ধ্বংস </a:t>
            </a:r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না। কোনো ভৌত </a:t>
            </a:r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প্রক্রি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য়ায়</a:t>
            </a:r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আধান এক বস্তু হতে অন্য বস্তুতে স্থানান্তরিত </a:t>
            </a:r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কিন্তু আধান তৈরি বা ধ্বংস </a:t>
            </a:r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bn-IN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42602" y="3071575"/>
            <a:ext cx="34179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800" dirty="0">
                <a:solidFill>
                  <a:srgbClr val="C00000"/>
                </a:solidFill>
                <a:latin typeface="Linux Libertine"/>
              </a:rPr>
              <a:t>আধানের কোয়ান্টায়ন</a:t>
            </a:r>
            <a:endParaRPr lang="bn-IN" sz="2800" b="0" i="0" dirty="0">
              <a:solidFill>
                <a:srgbClr val="C00000"/>
              </a:solidFill>
              <a:effectLst/>
              <a:latin typeface="Linux Libertine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4363" y="3833575"/>
            <a:ext cx="8534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400" dirty="0">
                <a:solidFill>
                  <a:srgbClr val="202122"/>
                </a:solidFill>
                <a:latin typeface="Arial" panose="020B0604020202020204" pitchFamily="34" charset="0"/>
              </a:rPr>
              <a:t>কোনো বস্তুতে যে কোনো মানের আধান থাকতে পারে না। কোনো বস্তুর মোট আধানের পরিমাণ ইলেক্ট্রনের আধানের পূর্ণসংখ্যক গুণিতক হয়। একে আধানের কোয়ান্টায়ন বলে।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03194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09070" y="68759"/>
            <a:ext cx="3432351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আধান</a:t>
            </a:r>
            <a:r>
              <a:rPr lang="en-US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উৎপত্তি</a:t>
            </a:r>
            <a:r>
              <a:rPr lang="en-US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4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3124200" y="2557790"/>
            <a:ext cx="1295400" cy="4114800"/>
          </a:xfrm>
          <a:prstGeom prst="ellipse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3458028" y="2557790"/>
            <a:ext cx="228600" cy="230188"/>
          </a:xfrm>
          <a:prstGeom prst="ellips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 rot="17986181">
            <a:off x="3238500" y="2710190"/>
            <a:ext cx="1295400" cy="4114800"/>
          </a:xfrm>
          <a:prstGeom prst="ellipse">
            <a:avLst/>
          </a:prstGeom>
          <a:noFill/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 rot="19177247">
            <a:off x="1983725" y="3614471"/>
            <a:ext cx="228600" cy="230188"/>
          </a:xfrm>
          <a:prstGeom prst="ellips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 rot="14911916">
            <a:off x="3172766" y="2700666"/>
            <a:ext cx="1295400" cy="4114800"/>
          </a:xfrm>
          <a:prstGeom prst="ellipse">
            <a:avLst/>
          </a:prstGeom>
          <a:noFill/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 rot="19177247">
            <a:off x="1812857" y="5347620"/>
            <a:ext cx="228600" cy="230188"/>
          </a:xfrm>
          <a:prstGeom prst="ellips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3273" y="4123019"/>
            <a:ext cx="569509" cy="758871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2328" y="3993796"/>
            <a:ext cx="628650" cy="62865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439" y="4159757"/>
            <a:ext cx="569509" cy="758871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899" y="4615190"/>
            <a:ext cx="628650" cy="62865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806" y="4812039"/>
            <a:ext cx="569509" cy="758871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494" y="4700462"/>
            <a:ext cx="628650" cy="62865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457" y="4505174"/>
            <a:ext cx="628650" cy="62865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4405" y="4022325"/>
            <a:ext cx="569509" cy="758871"/>
          </a:xfrm>
          <a:prstGeom prst="rect">
            <a:avLst/>
          </a:prstGeom>
        </p:spPr>
      </p:pic>
      <p:sp>
        <p:nvSpPr>
          <p:cNvPr id="45" name="Rectangle 44"/>
          <p:cNvSpPr/>
          <p:nvPr/>
        </p:nvSpPr>
        <p:spPr>
          <a:xfrm>
            <a:off x="5538261" y="2557790"/>
            <a:ext cx="9108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নিউট্রন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4953000" y="6258580"/>
            <a:ext cx="35189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প্রোটন + নিউট্রন = নিউক্লিয়াস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5943600" y="4767590"/>
            <a:ext cx="32255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ইলেকট্রন আবর্তনের কক্ষপথ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-70965" y="4769331"/>
            <a:ext cx="20521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4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ধনাত্বক</a:t>
            </a:r>
            <a:r>
              <a:rPr lang="en-US" sz="2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আধান</a:t>
            </a:r>
            <a:r>
              <a:rPr lang="en-US" sz="24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যু</a:t>
            </a:r>
            <a:r>
              <a:rPr lang="en-US" sz="2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ক্ত</a:t>
            </a:r>
            <a:r>
              <a:rPr lang="en-US" sz="2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457200" y="4396770"/>
            <a:ext cx="8563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প্রোটন</a:t>
            </a:r>
            <a:endParaRPr lang="en-US" dirty="0"/>
          </a:p>
        </p:txBody>
      </p:sp>
      <p:sp>
        <p:nvSpPr>
          <p:cNvPr id="51" name="Rectangle 50"/>
          <p:cNvSpPr/>
          <p:nvPr/>
        </p:nvSpPr>
        <p:spPr>
          <a:xfrm>
            <a:off x="5562600" y="2948970"/>
            <a:ext cx="18934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bn-BD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আধান নিরপেক্ষ</a:t>
            </a:r>
            <a:endParaRPr lang="en-US" sz="28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3" name="Straight Arrow Connector 52"/>
          <p:cNvCxnSpPr>
            <a:stCxn id="49" idx="3"/>
          </p:cNvCxnSpPr>
          <p:nvPr/>
        </p:nvCxnSpPr>
        <p:spPr>
          <a:xfrm>
            <a:off x="1313525" y="4658380"/>
            <a:ext cx="1859748" cy="313217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H="1">
            <a:off x="4301516" y="2897740"/>
            <a:ext cx="1337284" cy="1488850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" name="Group 63"/>
          <p:cNvGrpSpPr/>
          <p:nvPr/>
        </p:nvGrpSpPr>
        <p:grpSpPr>
          <a:xfrm>
            <a:off x="5538261" y="4317316"/>
            <a:ext cx="516174" cy="966301"/>
            <a:chOff x="5538261" y="3588326"/>
            <a:chExt cx="516174" cy="966301"/>
          </a:xfrm>
        </p:grpSpPr>
        <p:cxnSp>
          <p:nvCxnSpPr>
            <p:cNvPr id="59" name="Straight Arrow Connector 58"/>
            <p:cNvCxnSpPr/>
            <p:nvPr/>
          </p:nvCxnSpPr>
          <p:spPr>
            <a:xfrm flipH="1">
              <a:off x="5538261" y="4274241"/>
              <a:ext cx="516174" cy="280386"/>
            </a:xfrm>
            <a:prstGeom prst="straightConnector1">
              <a:avLst/>
            </a:prstGeom>
            <a:ln w="5715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/>
            <p:nvPr/>
          </p:nvCxnSpPr>
          <p:spPr>
            <a:xfrm flipH="1" flipV="1">
              <a:off x="5666508" y="3588326"/>
              <a:ext cx="387927" cy="685915"/>
            </a:xfrm>
            <a:prstGeom prst="straightConnector1">
              <a:avLst/>
            </a:prstGeom>
            <a:ln w="5715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Group 67"/>
          <p:cNvGrpSpPr/>
          <p:nvPr/>
        </p:nvGrpSpPr>
        <p:grpSpPr>
          <a:xfrm>
            <a:off x="3131126" y="4095645"/>
            <a:ext cx="1974274" cy="2162935"/>
            <a:chOff x="7506474" y="987744"/>
            <a:chExt cx="1974274" cy="2162935"/>
          </a:xfrm>
        </p:grpSpPr>
        <p:sp>
          <p:nvSpPr>
            <p:cNvPr id="50" name="Oval 49"/>
            <p:cNvSpPr/>
            <p:nvPr/>
          </p:nvSpPr>
          <p:spPr>
            <a:xfrm>
              <a:off x="7506474" y="987744"/>
              <a:ext cx="1355748" cy="1327886"/>
            </a:xfrm>
            <a:prstGeom prst="ellipse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6" name="Straight Arrow Connector 65"/>
            <p:cNvCxnSpPr/>
            <p:nvPr/>
          </p:nvCxnSpPr>
          <p:spPr>
            <a:xfrm flipH="1" flipV="1">
              <a:off x="8421490" y="2290639"/>
              <a:ext cx="1059258" cy="86004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" name="Rectangle 69"/>
          <p:cNvSpPr/>
          <p:nvPr/>
        </p:nvSpPr>
        <p:spPr>
          <a:xfrm>
            <a:off x="169770" y="2149081"/>
            <a:ext cx="2528257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পরমানুর</a:t>
            </a:r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গঠন</a:t>
            </a:r>
            <a:endParaRPr lang="bn-BD" sz="4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229889" y="1030069"/>
            <a:ext cx="5335115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পদার্থের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ক্ষুদ্রতম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কণার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পরমাণু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229889" y="1041498"/>
            <a:ext cx="8239619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পরমাণু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ইলেক্ট্রন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নিউট্রন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প্রোটনের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সমন্বয়ে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4120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pat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188 -0.01666 C 0.06077 -0.01666 0.09271 0.1176 0.09271 0.28334 C 0.09271 0.44861 0.06077 0.58334 0.02188 0.58334 C -0.01737 0.58334 -0.04895 0.44861 -0.04895 0.28334 C -0.04895 0.1176 -0.01737 -0.01666 0.02188 -0.01666 Z " pathEditMode="relative" rAng="0" ptsTypes="fffff">
                                      <p:cBhvr>
                                        <p:cTn id="21" dur="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000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07407E-6 C 0.01962 -0.04468 0.12257 -0.01482 0.23039 0.06782 C 0.33785 0.15185 0.40921 0.25439 0.38994 0.29976 C 0.37032 0.3449 0.26702 0.31412 0.15955 0.23171 C 0.05191 0.14884 -0.01961 0.04537 -4.72222E-6 4.07407E-6 Z " pathEditMode="relative" rAng="-3600996" ptsTypes="fffff">
                                      <p:cBhvr>
                                        <p:cTn id="23" dur="5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97" y="14977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0.00648 C -0.01475 -0.0419 0.06684 -0.13056 0.18282 -0.19028 C 0.29896 -0.25093 0.4033 -0.26065 0.41806 -0.2132 C 0.4323 -0.16366 0.34931 -0.07616 0.23403 -0.01528 C 0.11893 0.04514 0.01372 0.05532 -0.00069 0.00648 Z " pathEditMode="relative" rAng="-28289465" ptsTypes="fffff">
                                      <p:cBhvr>
                                        <p:cTn id="25" dur="5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37" y="-10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4" grpId="0" animBg="1"/>
      <p:bldP spid="36" grpId="0" animBg="1"/>
      <p:bldP spid="45" grpId="0"/>
      <p:bldP spid="46" grpId="0"/>
      <p:bldP spid="47" grpId="0"/>
      <p:bldP spid="48" grpId="0"/>
      <p:bldP spid="49" grpId="0"/>
      <p:bldP spid="51" grpId="0"/>
      <p:bldP spid="70" grpId="0" animBg="1"/>
      <p:bldP spid="52" grpId="0" animBg="1"/>
      <p:bldP spid="5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066800"/>
            <a:ext cx="1974533" cy="4687318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2590800" y="2590800"/>
            <a:ext cx="381000" cy="0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590800" y="4191000"/>
            <a:ext cx="381000" cy="0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590800" y="4953000"/>
            <a:ext cx="381000" cy="0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819400"/>
            <a:ext cx="38417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625" y="3581400"/>
            <a:ext cx="38417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625" y="4343400"/>
            <a:ext cx="38417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5105400"/>
            <a:ext cx="38417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1" name="Group 30"/>
          <p:cNvGrpSpPr/>
          <p:nvPr/>
        </p:nvGrpSpPr>
        <p:grpSpPr>
          <a:xfrm>
            <a:off x="2133600" y="1313519"/>
            <a:ext cx="5021098" cy="4225056"/>
            <a:chOff x="2117671" y="1062906"/>
            <a:chExt cx="5021098" cy="422505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706616">
              <a:off x="2117671" y="1062906"/>
              <a:ext cx="5021098" cy="4114800"/>
            </a:xfrm>
            <a:prstGeom prst="rect">
              <a:avLst/>
            </a:prstGeom>
          </p:spPr>
        </p:pic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-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6133" y="1981200"/>
              <a:ext cx="384175" cy="365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-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25090" y="3008460"/>
              <a:ext cx="384175" cy="365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" name="Picture 2"/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-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4984" y="3825875"/>
              <a:ext cx="384175" cy="365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4" name="Picture 2"/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-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4045" y="4770437"/>
              <a:ext cx="384175" cy="365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27" name="Straight Connector 26"/>
            <p:cNvCxnSpPr/>
            <p:nvPr/>
          </p:nvCxnSpPr>
          <p:spPr>
            <a:xfrm>
              <a:off x="3370089" y="2618509"/>
              <a:ext cx="381000" cy="0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3318105" y="3581400"/>
              <a:ext cx="381000" cy="0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3193413" y="4525962"/>
              <a:ext cx="190500" cy="0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3084484" y="5287962"/>
              <a:ext cx="381000" cy="0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" name="Straight Connector 7"/>
          <p:cNvCxnSpPr/>
          <p:nvPr/>
        </p:nvCxnSpPr>
        <p:spPr>
          <a:xfrm>
            <a:off x="2590800" y="3410459"/>
            <a:ext cx="381000" cy="0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398579" y="5587005"/>
            <a:ext cx="17059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8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কাচের</a:t>
            </a:r>
            <a:r>
              <a:rPr lang="en-US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বোতল</a:t>
            </a:r>
            <a:endParaRPr lang="en-US" sz="28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533496" y="1970203"/>
            <a:ext cx="17748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8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সিল্কের</a:t>
            </a:r>
            <a:r>
              <a:rPr lang="en-US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কাপড়</a:t>
            </a:r>
            <a:r>
              <a:rPr lang="en-US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4779247" y="3180025"/>
            <a:ext cx="2510624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algn="ctr"/>
            <a:r>
              <a:rPr lang="en-US" sz="28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দেখলাম</a:t>
            </a:r>
            <a:r>
              <a:rPr lang="en-US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28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886200" y="3743980"/>
            <a:ext cx="518160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en-US" sz="27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ঘষার</a:t>
            </a:r>
            <a:r>
              <a:rPr lang="en-US" sz="27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27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কাপড়টি</a:t>
            </a:r>
            <a:r>
              <a:rPr lang="en-US" sz="27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ঋনাত্বক</a:t>
            </a:r>
            <a:r>
              <a:rPr lang="en-US" sz="27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আধানযুক্ত</a:t>
            </a:r>
            <a:r>
              <a:rPr lang="en-US" sz="27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27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27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214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repeatCount="200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0.07916 -0.0527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58" y="-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5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 animBg="1"/>
      <p:bldP spid="4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12089" y="75156"/>
            <a:ext cx="2484976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আধানের</a:t>
            </a:r>
            <a:r>
              <a:rPr lang="en-US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ধর্ম</a:t>
            </a:r>
            <a:r>
              <a:rPr lang="en-US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4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26708" y="914400"/>
            <a:ext cx="7149713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দেখবো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আধানগুলো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কিরূপ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ধর্ম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প্রদর্শন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bn-BD" sz="3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64958" y="1636931"/>
            <a:ext cx="3535751" cy="4382869"/>
            <a:chOff x="457200" y="2064327"/>
            <a:chExt cx="3535751" cy="3644346"/>
          </a:xfrm>
        </p:grpSpPr>
        <p:sp>
          <p:nvSpPr>
            <p:cNvPr id="6" name="Freeform 5"/>
            <p:cNvSpPr/>
            <p:nvPr/>
          </p:nvSpPr>
          <p:spPr>
            <a:xfrm>
              <a:off x="2078182" y="2064327"/>
              <a:ext cx="83127" cy="3048000"/>
            </a:xfrm>
            <a:custGeom>
              <a:avLst/>
              <a:gdLst>
                <a:gd name="connsiteX0" fmla="*/ 0 w 166254"/>
                <a:gd name="connsiteY0" fmla="*/ 0 h 3048000"/>
                <a:gd name="connsiteX1" fmla="*/ 0 w 166254"/>
                <a:gd name="connsiteY1" fmla="*/ 0 h 3048000"/>
                <a:gd name="connsiteX2" fmla="*/ 27709 w 166254"/>
                <a:gd name="connsiteY2" fmla="*/ 124691 h 3048000"/>
                <a:gd name="connsiteX3" fmla="*/ 41563 w 166254"/>
                <a:gd name="connsiteY3" fmla="*/ 180109 h 3048000"/>
                <a:gd name="connsiteX4" fmla="*/ 96982 w 166254"/>
                <a:gd name="connsiteY4" fmla="*/ 235528 h 3048000"/>
                <a:gd name="connsiteX5" fmla="*/ 124691 w 166254"/>
                <a:gd name="connsiteY5" fmla="*/ 277091 h 3048000"/>
                <a:gd name="connsiteX6" fmla="*/ 110836 w 166254"/>
                <a:gd name="connsiteY6" fmla="*/ 484909 h 3048000"/>
                <a:gd name="connsiteX7" fmla="*/ 83127 w 166254"/>
                <a:gd name="connsiteY7" fmla="*/ 1136073 h 3048000"/>
                <a:gd name="connsiteX8" fmla="*/ 69273 w 166254"/>
                <a:gd name="connsiteY8" fmla="*/ 1177637 h 3048000"/>
                <a:gd name="connsiteX9" fmla="*/ 83127 w 166254"/>
                <a:gd name="connsiteY9" fmla="*/ 2119746 h 3048000"/>
                <a:gd name="connsiteX10" fmla="*/ 96982 w 166254"/>
                <a:gd name="connsiteY10" fmla="*/ 2202873 h 3048000"/>
                <a:gd name="connsiteX11" fmla="*/ 124691 w 166254"/>
                <a:gd name="connsiteY11" fmla="*/ 2299855 h 3048000"/>
                <a:gd name="connsiteX12" fmla="*/ 138545 w 166254"/>
                <a:gd name="connsiteY12" fmla="*/ 2479964 h 3048000"/>
                <a:gd name="connsiteX13" fmla="*/ 166254 w 166254"/>
                <a:gd name="connsiteY13" fmla="*/ 2563091 h 3048000"/>
                <a:gd name="connsiteX14" fmla="*/ 152400 w 166254"/>
                <a:gd name="connsiteY14" fmla="*/ 3048000 h 3048000"/>
                <a:gd name="connsiteX15" fmla="*/ 152400 w 166254"/>
                <a:gd name="connsiteY15" fmla="*/ 3048000 h 304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66254" h="3048000">
                  <a:moveTo>
                    <a:pt x="0" y="0"/>
                  </a:moveTo>
                  <a:lnTo>
                    <a:pt x="0" y="0"/>
                  </a:lnTo>
                  <a:cubicBezTo>
                    <a:pt x="9236" y="41564"/>
                    <a:pt x="18135" y="83204"/>
                    <a:pt x="27709" y="124691"/>
                  </a:cubicBezTo>
                  <a:cubicBezTo>
                    <a:pt x="31991" y="143245"/>
                    <a:pt x="31471" y="163962"/>
                    <a:pt x="41563" y="180109"/>
                  </a:cubicBezTo>
                  <a:cubicBezTo>
                    <a:pt x="55409" y="202263"/>
                    <a:pt x="82490" y="213791"/>
                    <a:pt x="96982" y="235528"/>
                  </a:cubicBezTo>
                  <a:lnTo>
                    <a:pt x="124691" y="277091"/>
                  </a:lnTo>
                  <a:cubicBezTo>
                    <a:pt x="120073" y="346364"/>
                    <a:pt x="113229" y="415524"/>
                    <a:pt x="110836" y="484909"/>
                  </a:cubicBezTo>
                  <a:cubicBezTo>
                    <a:pt x="101374" y="759316"/>
                    <a:pt x="144696" y="920579"/>
                    <a:pt x="83127" y="1136073"/>
                  </a:cubicBezTo>
                  <a:cubicBezTo>
                    <a:pt x="79115" y="1150115"/>
                    <a:pt x="73891" y="1163782"/>
                    <a:pt x="69273" y="1177637"/>
                  </a:cubicBezTo>
                  <a:cubicBezTo>
                    <a:pt x="73891" y="1491673"/>
                    <a:pt x="74642" y="1805790"/>
                    <a:pt x="83127" y="2119746"/>
                  </a:cubicBezTo>
                  <a:cubicBezTo>
                    <a:pt x="83886" y="2147827"/>
                    <a:pt x="91473" y="2175327"/>
                    <a:pt x="96982" y="2202873"/>
                  </a:cubicBezTo>
                  <a:cubicBezTo>
                    <a:pt x="105682" y="2246371"/>
                    <a:pt x="111484" y="2260236"/>
                    <a:pt x="124691" y="2299855"/>
                  </a:cubicBezTo>
                  <a:cubicBezTo>
                    <a:pt x="129309" y="2359891"/>
                    <a:pt x="129154" y="2420487"/>
                    <a:pt x="138545" y="2479964"/>
                  </a:cubicBezTo>
                  <a:cubicBezTo>
                    <a:pt x="143100" y="2508814"/>
                    <a:pt x="166254" y="2563091"/>
                    <a:pt x="166254" y="2563091"/>
                  </a:cubicBezTo>
                  <a:cubicBezTo>
                    <a:pt x="130383" y="2778323"/>
                    <a:pt x="152400" y="2618127"/>
                    <a:pt x="152400" y="3048000"/>
                  </a:cubicBezTo>
                  <a:lnTo>
                    <a:pt x="152400" y="3048000"/>
                  </a:lnTo>
                </a:path>
              </a:pathLst>
            </a:cu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5009705"/>
              <a:ext cx="3535751" cy="698968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6141649" y="1608857"/>
            <a:ext cx="3535751" cy="4382869"/>
            <a:chOff x="457200" y="2064327"/>
            <a:chExt cx="3535751" cy="3644346"/>
          </a:xfrm>
        </p:grpSpPr>
        <p:sp>
          <p:nvSpPr>
            <p:cNvPr id="28" name="Freeform 27"/>
            <p:cNvSpPr/>
            <p:nvPr/>
          </p:nvSpPr>
          <p:spPr>
            <a:xfrm>
              <a:off x="2078182" y="2064327"/>
              <a:ext cx="83127" cy="3048000"/>
            </a:xfrm>
            <a:custGeom>
              <a:avLst/>
              <a:gdLst>
                <a:gd name="connsiteX0" fmla="*/ 0 w 166254"/>
                <a:gd name="connsiteY0" fmla="*/ 0 h 3048000"/>
                <a:gd name="connsiteX1" fmla="*/ 0 w 166254"/>
                <a:gd name="connsiteY1" fmla="*/ 0 h 3048000"/>
                <a:gd name="connsiteX2" fmla="*/ 27709 w 166254"/>
                <a:gd name="connsiteY2" fmla="*/ 124691 h 3048000"/>
                <a:gd name="connsiteX3" fmla="*/ 41563 w 166254"/>
                <a:gd name="connsiteY3" fmla="*/ 180109 h 3048000"/>
                <a:gd name="connsiteX4" fmla="*/ 96982 w 166254"/>
                <a:gd name="connsiteY4" fmla="*/ 235528 h 3048000"/>
                <a:gd name="connsiteX5" fmla="*/ 124691 w 166254"/>
                <a:gd name="connsiteY5" fmla="*/ 277091 h 3048000"/>
                <a:gd name="connsiteX6" fmla="*/ 110836 w 166254"/>
                <a:gd name="connsiteY6" fmla="*/ 484909 h 3048000"/>
                <a:gd name="connsiteX7" fmla="*/ 83127 w 166254"/>
                <a:gd name="connsiteY7" fmla="*/ 1136073 h 3048000"/>
                <a:gd name="connsiteX8" fmla="*/ 69273 w 166254"/>
                <a:gd name="connsiteY8" fmla="*/ 1177637 h 3048000"/>
                <a:gd name="connsiteX9" fmla="*/ 83127 w 166254"/>
                <a:gd name="connsiteY9" fmla="*/ 2119746 h 3048000"/>
                <a:gd name="connsiteX10" fmla="*/ 96982 w 166254"/>
                <a:gd name="connsiteY10" fmla="*/ 2202873 h 3048000"/>
                <a:gd name="connsiteX11" fmla="*/ 124691 w 166254"/>
                <a:gd name="connsiteY11" fmla="*/ 2299855 h 3048000"/>
                <a:gd name="connsiteX12" fmla="*/ 138545 w 166254"/>
                <a:gd name="connsiteY12" fmla="*/ 2479964 h 3048000"/>
                <a:gd name="connsiteX13" fmla="*/ 166254 w 166254"/>
                <a:gd name="connsiteY13" fmla="*/ 2563091 h 3048000"/>
                <a:gd name="connsiteX14" fmla="*/ 152400 w 166254"/>
                <a:gd name="connsiteY14" fmla="*/ 3048000 h 3048000"/>
                <a:gd name="connsiteX15" fmla="*/ 152400 w 166254"/>
                <a:gd name="connsiteY15" fmla="*/ 3048000 h 304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66254" h="3048000">
                  <a:moveTo>
                    <a:pt x="0" y="0"/>
                  </a:moveTo>
                  <a:lnTo>
                    <a:pt x="0" y="0"/>
                  </a:lnTo>
                  <a:cubicBezTo>
                    <a:pt x="9236" y="41564"/>
                    <a:pt x="18135" y="83204"/>
                    <a:pt x="27709" y="124691"/>
                  </a:cubicBezTo>
                  <a:cubicBezTo>
                    <a:pt x="31991" y="143245"/>
                    <a:pt x="31471" y="163962"/>
                    <a:pt x="41563" y="180109"/>
                  </a:cubicBezTo>
                  <a:cubicBezTo>
                    <a:pt x="55409" y="202263"/>
                    <a:pt x="82490" y="213791"/>
                    <a:pt x="96982" y="235528"/>
                  </a:cubicBezTo>
                  <a:lnTo>
                    <a:pt x="124691" y="277091"/>
                  </a:lnTo>
                  <a:cubicBezTo>
                    <a:pt x="120073" y="346364"/>
                    <a:pt x="113229" y="415524"/>
                    <a:pt x="110836" y="484909"/>
                  </a:cubicBezTo>
                  <a:cubicBezTo>
                    <a:pt x="101374" y="759316"/>
                    <a:pt x="144696" y="920579"/>
                    <a:pt x="83127" y="1136073"/>
                  </a:cubicBezTo>
                  <a:cubicBezTo>
                    <a:pt x="79115" y="1150115"/>
                    <a:pt x="73891" y="1163782"/>
                    <a:pt x="69273" y="1177637"/>
                  </a:cubicBezTo>
                  <a:cubicBezTo>
                    <a:pt x="73891" y="1491673"/>
                    <a:pt x="74642" y="1805790"/>
                    <a:pt x="83127" y="2119746"/>
                  </a:cubicBezTo>
                  <a:cubicBezTo>
                    <a:pt x="83886" y="2147827"/>
                    <a:pt x="91473" y="2175327"/>
                    <a:pt x="96982" y="2202873"/>
                  </a:cubicBezTo>
                  <a:cubicBezTo>
                    <a:pt x="105682" y="2246371"/>
                    <a:pt x="111484" y="2260236"/>
                    <a:pt x="124691" y="2299855"/>
                  </a:cubicBezTo>
                  <a:cubicBezTo>
                    <a:pt x="129309" y="2359891"/>
                    <a:pt x="129154" y="2420487"/>
                    <a:pt x="138545" y="2479964"/>
                  </a:cubicBezTo>
                  <a:cubicBezTo>
                    <a:pt x="143100" y="2508814"/>
                    <a:pt x="166254" y="2563091"/>
                    <a:pt x="166254" y="2563091"/>
                  </a:cubicBezTo>
                  <a:cubicBezTo>
                    <a:pt x="130383" y="2778323"/>
                    <a:pt x="152400" y="2618127"/>
                    <a:pt x="152400" y="3048000"/>
                  </a:cubicBezTo>
                  <a:lnTo>
                    <a:pt x="152400" y="3048000"/>
                  </a:lnTo>
                </a:path>
              </a:pathLst>
            </a:cu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5009705"/>
              <a:ext cx="3535751" cy="698968"/>
            </a:xfrm>
            <a:prstGeom prst="rect">
              <a:avLst/>
            </a:prstGeom>
          </p:spPr>
        </p:pic>
      </p:grpSp>
      <p:sp>
        <p:nvSpPr>
          <p:cNvPr id="11" name="Rectangle 10"/>
          <p:cNvSpPr/>
          <p:nvPr/>
        </p:nvSpPr>
        <p:spPr>
          <a:xfrm>
            <a:off x="0" y="1636931"/>
            <a:ext cx="9144000" cy="16396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-76200" y="3124200"/>
            <a:ext cx="3581400" cy="609600"/>
            <a:chOff x="0" y="3124200"/>
            <a:chExt cx="3581400" cy="609600"/>
          </a:xfrm>
        </p:grpSpPr>
        <p:sp>
          <p:nvSpPr>
            <p:cNvPr id="12" name="Rectangle 11"/>
            <p:cNvSpPr/>
            <p:nvPr/>
          </p:nvSpPr>
          <p:spPr>
            <a:xfrm>
              <a:off x="0" y="3124200"/>
              <a:ext cx="3581400" cy="533400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2112127" y="3352800"/>
              <a:ext cx="3808" cy="38100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2" y="2678746"/>
            <a:ext cx="1007920" cy="1007920"/>
          </a:xfrm>
          <a:prstGeom prst="rect">
            <a:avLst/>
          </a:prstGeom>
        </p:spPr>
      </p:pic>
      <p:grpSp>
        <p:nvGrpSpPr>
          <p:cNvPr id="34" name="Group 33"/>
          <p:cNvGrpSpPr/>
          <p:nvPr/>
        </p:nvGrpSpPr>
        <p:grpSpPr>
          <a:xfrm>
            <a:off x="6173733" y="2678746"/>
            <a:ext cx="2752970" cy="1055054"/>
            <a:chOff x="3931849" y="2678746"/>
            <a:chExt cx="3581400" cy="1055054"/>
          </a:xfrm>
        </p:grpSpPr>
        <p:grpSp>
          <p:nvGrpSpPr>
            <p:cNvPr id="30" name="Group 29"/>
            <p:cNvGrpSpPr/>
            <p:nvPr/>
          </p:nvGrpSpPr>
          <p:grpSpPr>
            <a:xfrm>
              <a:off x="3931849" y="3124200"/>
              <a:ext cx="3581400" cy="609600"/>
              <a:chOff x="0" y="3124200"/>
              <a:chExt cx="3581400" cy="609600"/>
            </a:xfrm>
          </p:grpSpPr>
          <p:sp>
            <p:nvSpPr>
              <p:cNvPr id="31" name="Rectangle 30"/>
              <p:cNvSpPr/>
              <p:nvPr/>
            </p:nvSpPr>
            <p:spPr>
              <a:xfrm>
                <a:off x="0" y="3124200"/>
                <a:ext cx="3581400" cy="533400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2" name="Straight Connector 31"/>
              <p:cNvCxnSpPr/>
              <p:nvPr/>
            </p:nvCxnSpPr>
            <p:spPr>
              <a:xfrm>
                <a:off x="2112127" y="3352800"/>
                <a:ext cx="3808" cy="381000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79649" y="2678746"/>
              <a:ext cx="1007920" cy="1007920"/>
            </a:xfrm>
            <a:prstGeom prst="rect">
              <a:avLst/>
            </a:prstGeom>
          </p:spPr>
        </p:pic>
      </p:grpSp>
      <p:sp>
        <p:nvSpPr>
          <p:cNvPr id="35" name="Rectangle 34"/>
          <p:cNvSpPr/>
          <p:nvPr/>
        </p:nvSpPr>
        <p:spPr>
          <a:xfrm>
            <a:off x="2148875" y="1639669"/>
            <a:ext cx="4562467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চিরুনি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ঝুলন্ত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অবস্তায়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674415" y="6096000"/>
            <a:ext cx="4945585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চিরুনি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দুটিকে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পশমি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কাপড়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ঘষি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231"/>
          <a:stretch/>
        </p:blipFill>
        <p:spPr>
          <a:xfrm>
            <a:off x="508139" y="5151113"/>
            <a:ext cx="3766826" cy="1258506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231"/>
          <a:stretch/>
        </p:blipFill>
        <p:spPr>
          <a:xfrm>
            <a:off x="6400800" y="4942166"/>
            <a:ext cx="3766826" cy="1258506"/>
          </a:xfrm>
          <a:prstGeom prst="rect">
            <a:avLst/>
          </a:prstGeom>
        </p:spPr>
      </p:pic>
      <p:sp>
        <p:nvSpPr>
          <p:cNvPr id="39" name="Rectangle 38"/>
          <p:cNvSpPr/>
          <p:nvPr/>
        </p:nvSpPr>
        <p:spPr>
          <a:xfrm>
            <a:off x="2674415" y="6120825"/>
            <a:ext cx="4945585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একটিকে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অন্যটির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কাছে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নেই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652759" y="6096000"/>
            <a:ext cx="4945585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চিরুনি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পরস্পরকে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বিকর্ষণ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bn-BD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404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path" presetSubtype="0" repeatCount="200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89017E-7 L -0.09479 0.00162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40" y="69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35" presetClass="path" presetSubtype="0" repeatCount="2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5.20231E-7 L -0.09757 -0.00116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78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5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6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6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6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5" grpId="0" animBg="1"/>
      <p:bldP spid="36" grpId="0" animBg="1"/>
      <p:bldP spid="39" grpId="0" animBg="1"/>
      <p:bldP spid="4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12089" y="75156"/>
            <a:ext cx="2484976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আধানের</a:t>
            </a:r>
            <a:r>
              <a:rPr lang="en-US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ধর্ম</a:t>
            </a:r>
            <a:r>
              <a:rPr lang="en-US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4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84079" y="914400"/>
            <a:ext cx="4834978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একটা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পরীক্ষা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bn-BD" sz="3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24586" y="1828800"/>
            <a:ext cx="5153976" cy="923330"/>
          </a:xfrm>
          <a:prstGeom prst="rect">
            <a:avLst/>
          </a:prstGeom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লাগবে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7" name="Rectangle 6"/>
          <p:cNvSpPr/>
          <p:nvPr/>
        </p:nvSpPr>
        <p:spPr>
          <a:xfrm>
            <a:off x="2203512" y="3198674"/>
            <a:ext cx="4277132" cy="175432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বেলুন</a:t>
            </a:r>
            <a:endParaRPr lang="en-US" sz="36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উলের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কাপড়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সোয়েটার</a:t>
            </a:r>
            <a:endParaRPr lang="en-US" sz="36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কাগজের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টুকরা</a:t>
            </a:r>
            <a:endParaRPr lang="bn-BD" sz="3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9019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12089" y="75156"/>
            <a:ext cx="2484976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আধানের</a:t>
            </a:r>
            <a:r>
              <a:rPr lang="en-US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ধর্ম</a:t>
            </a:r>
            <a:r>
              <a:rPr lang="en-US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4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84079" y="914400"/>
            <a:ext cx="4834978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একটা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পরীক্ষা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bn-BD" sz="3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7" b="98167" l="4667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8511" y="1560731"/>
            <a:ext cx="3619500" cy="3619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85437">
            <a:off x="5136637" y="2360830"/>
            <a:ext cx="2019300" cy="2019300"/>
          </a:xfrm>
          <a:prstGeom prst="rect">
            <a:avLst/>
          </a:prstGeom>
        </p:spPr>
      </p:pic>
      <p:sp>
        <p:nvSpPr>
          <p:cNvPr id="7" name="Isosceles Triangle 6"/>
          <p:cNvSpPr/>
          <p:nvPr/>
        </p:nvSpPr>
        <p:spPr>
          <a:xfrm rot="1808581">
            <a:off x="2968041" y="5319222"/>
            <a:ext cx="304800" cy="306169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/>
          <p:cNvSpPr/>
          <p:nvPr/>
        </p:nvSpPr>
        <p:spPr>
          <a:xfrm>
            <a:off x="3162202" y="5274731"/>
            <a:ext cx="304800" cy="306169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8"/>
          <p:cNvSpPr/>
          <p:nvPr/>
        </p:nvSpPr>
        <p:spPr>
          <a:xfrm rot="19894770">
            <a:off x="3369094" y="5319222"/>
            <a:ext cx="304800" cy="306169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/>
          <p:cNvSpPr/>
          <p:nvPr/>
        </p:nvSpPr>
        <p:spPr>
          <a:xfrm rot="2570265">
            <a:off x="3407194" y="4863391"/>
            <a:ext cx="304800" cy="306169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10"/>
          <p:cNvSpPr/>
          <p:nvPr/>
        </p:nvSpPr>
        <p:spPr>
          <a:xfrm rot="20371280">
            <a:off x="3126457" y="4888823"/>
            <a:ext cx="304800" cy="306169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/>
          <p:cNvSpPr/>
          <p:nvPr/>
        </p:nvSpPr>
        <p:spPr>
          <a:xfrm>
            <a:off x="3176050" y="5472306"/>
            <a:ext cx="304800" cy="306169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2968040" y="5091991"/>
            <a:ext cx="194161" cy="2286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3581272" y="5206291"/>
            <a:ext cx="194161" cy="2286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3343755" y="5199215"/>
            <a:ext cx="194161" cy="2286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3686373" y="5044173"/>
            <a:ext cx="194161" cy="2286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3692039" y="5396790"/>
            <a:ext cx="194161" cy="2286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2827481" y="5199215"/>
            <a:ext cx="194161" cy="2286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3176050" y="5207496"/>
            <a:ext cx="194161" cy="2286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853234" y="5715000"/>
            <a:ext cx="7604966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উলের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কাপড়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ঘষে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কাগজের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টুকরা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গুলোর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কাছে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ধরলে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বেলুন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টুকরা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গুলোকে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কাছে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টেনে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নিচ্ছে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3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491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path" presetSubtype="0" repeatCount="200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4.81481E-6 L 0.09445 -0.1025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22" y="-5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4.81481E-6 L -0.35555 0.06412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78" y="3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0.01111 L 5.55556E-7 -0.23889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0.01112 L 5.55112E-17 -0.23888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0.01111 L 5.55556E-7 -0.23889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0.01111 L 3.88889E-6 -0.23889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0.01111 L -2.5E-6 -0.23889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0.01111 L -3.05556E-6 -0.23889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1111 L 3.05556E-6 -0.23889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0.01112 L 4.72222E-6 -0.23888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0.01111 L 2.77778E-7 -0.23889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0.01111 L -1.66667E-6 -0.23889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0.01111 L 3.88889E-6 -0.23889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12089" y="75156"/>
            <a:ext cx="2484976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আধানের</a:t>
            </a:r>
            <a:r>
              <a:rPr lang="en-US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ধর্ম</a:t>
            </a:r>
            <a:r>
              <a:rPr lang="en-US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4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75026" y="1236196"/>
            <a:ext cx="4253088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পারি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bn-BD" sz="4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" y="2362200"/>
            <a:ext cx="701987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সমধর্মী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আধান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পরস্পরকে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বিকর্ষণ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bn-BD" sz="4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39829" y="3962400"/>
            <a:ext cx="72186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বিপরীত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আধান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পরস্পরকে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আকর্ষণ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bn-BD" sz="4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01570" y="2971800"/>
            <a:ext cx="2351926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চিরুনির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ক্ষেত্রে</a:t>
            </a:r>
            <a:endParaRPr lang="bn-BD" sz="4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97592" y="4572000"/>
            <a:ext cx="4950394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উলের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কাপড়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বেলুনের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ক্ষেত্রে</a:t>
            </a:r>
            <a:endParaRPr lang="bn-BD" sz="4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6390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Doel-1612i3\Desktop\char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0663"/>
            <a:ext cx="4379912" cy="3284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29200" y="381000"/>
            <a:ext cx="3733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তড়িত বীক্ষণ যন্ত্রের সাহায্য বস্তুর আধান সনাক্ত করা যায়। 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173" name="Picture 5" descr="C:\Users\Doel-1612i3\Desktop\7198daf9-e4f6-40c1-8542-b95188baa84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097734"/>
            <a:ext cx="7072179" cy="2607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4213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6700" y="4286977"/>
            <a:ext cx="8636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 দেখেছি যে, দুটি </a:t>
            </a:r>
            <a:r>
              <a:rPr lang="bn-IN" sz="3200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বস্তু পারস্পরিক</a:t>
            </a:r>
            <a:r>
              <a:rPr lang="bn-IN" sz="3200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bn-IN" sz="3200" b="1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ঘর্ষণের</a:t>
            </a:r>
            <a:r>
              <a:rPr lang="bn-IN" sz="3200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ফলে </a:t>
            </a:r>
            <a:r>
              <a:rPr lang="bn-IN" sz="3200" b="1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আধানের</a:t>
            </a:r>
            <a:r>
              <a:rPr lang="bn-IN" sz="3200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উদ্ভব </a:t>
            </a:r>
            <a:r>
              <a:rPr lang="bn-IN" sz="3200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IN" sz="3200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3200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 আহিত বস্তুকে অনাহিত বস্তুর সংস্পর্শে আনলে অনাহিত বস্তুটি আহিত </a:t>
            </a:r>
            <a:r>
              <a:rPr lang="bn-IN" sz="3200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IN" sz="3200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3200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কিন্তু অনাহিত বস্তুকে আহিত বস্তুর সংস্পর্শে না এনে শুধু কাছাকাছি </a:t>
            </a:r>
            <a:r>
              <a:rPr lang="bn-IN" sz="3200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</a:t>
            </a:r>
            <a:r>
              <a:rPr lang="en-US" sz="3200" dirty="0" err="1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bn-IN" sz="3200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এলেও এটি আহিত </a:t>
            </a:r>
            <a:r>
              <a:rPr lang="bn-IN" sz="3200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IN" sz="3200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3200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তড়িৎ আবেশের জন্য এরকম </a:t>
            </a:r>
            <a:r>
              <a:rPr lang="bn-IN" sz="3200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IN" sz="3200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04950" y="386423"/>
            <a:ext cx="62865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4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bn-IN" sz="2400" b="1" dirty="0">
                <a:solidFill>
                  <a:srgbClr val="FF0000"/>
                </a:solidFill>
                <a:latin typeface="arial" panose="020B0604020202020204" pitchFamily="34" charset="0"/>
              </a:rPr>
              <a:t>আবেশ প্রক্রিয়ায় আধান সৃষ্টি </a:t>
            </a:r>
            <a:r>
              <a:rPr lang="bn-IN" sz="24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ব্যাখ্যা 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।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914400"/>
            <a:ext cx="4953000" cy="3372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116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227662"/>
            <a:ext cx="8001000" cy="584775"/>
          </a:xfrm>
          <a:prstGeom prst="rect">
            <a:avLst/>
          </a:prstGeom>
          <a:gradFill rotWithShape="1">
            <a:gsLst>
              <a:gs pos="0">
                <a:srgbClr val="ED7D31">
                  <a:lumMod val="110000"/>
                  <a:satMod val="105000"/>
                  <a:tint val="67000"/>
                </a:srgbClr>
              </a:gs>
              <a:gs pos="50000">
                <a:srgbClr val="ED7D31">
                  <a:lumMod val="105000"/>
                  <a:satMod val="103000"/>
                  <a:tint val="73000"/>
                </a:srgbClr>
              </a:gs>
              <a:gs pos="100000">
                <a:srgbClr val="ED7D31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0" normalizeH="0" baseline="0" noProof="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প্রশ্নঃ</a:t>
            </a:r>
            <a:r>
              <a:rPr kumimoji="0" lang="en-US" sz="3200" i="0" u="none" strike="noStrike" kern="0" normalizeH="0" noProof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bn-BD" sz="3200" i="0" u="none" strike="noStrike" kern="0" normalizeH="0" baseline="0" noProof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কুলম্বের সূএ</a:t>
            </a:r>
            <a:r>
              <a:rPr kumimoji="0" lang="en-US" sz="3200" i="0" u="none" strike="noStrike" kern="0" normalizeH="0" baseline="0" noProof="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টি</a:t>
            </a:r>
            <a:r>
              <a:rPr kumimoji="0" lang="en-US" sz="3200" i="0" u="none" strike="noStrike" kern="0" normalizeH="0" noProof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i="0" u="none" strike="noStrike" kern="0" normalizeH="0" noProof="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বিবৃত</a:t>
            </a:r>
            <a:r>
              <a:rPr kumimoji="0" lang="en-US" sz="3200" i="0" u="none" strike="noStrike" kern="0" normalizeH="0" noProof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i="0" u="none" strike="noStrike" kern="0" normalizeH="0" noProof="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কর</a:t>
            </a:r>
            <a:r>
              <a:rPr kumimoji="0" lang="en-US" sz="3200" i="0" u="none" strike="noStrike" kern="0" normalizeH="0" noProof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i="0" u="none" strike="noStrike" kern="0" normalizeH="0" noProof="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এবং</a:t>
            </a:r>
            <a:r>
              <a:rPr kumimoji="0" lang="en-US" sz="3200" i="0" u="none" strike="noStrike" kern="0" normalizeH="0" noProof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i="0" u="none" strike="noStrike" kern="0" normalizeH="0" noProof="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এর</a:t>
            </a:r>
            <a:r>
              <a:rPr kumimoji="0" lang="en-US" sz="3200" i="0" u="none" strike="noStrike" kern="0" normalizeH="0" noProof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i="0" u="none" strike="noStrike" kern="0" normalizeH="0" noProof="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গাণিতিক</a:t>
            </a:r>
            <a:r>
              <a:rPr kumimoji="0" lang="en-US" sz="3200" i="0" u="none" strike="noStrike" kern="0" normalizeH="0" noProof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i="0" u="none" strike="noStrike" kern="0" normalizeH="0" noProof="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ব্যাখ্যা</a:t>
            </a:r>
            <a:r>
              <a:rPr kumimoji="0" lang="en-US" sz="3200" i="0" u="none" strike="noStrike" kern="0" normalizeH="0" noProof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i="0" u="none" strike="noStrike" kern="0" normalizeH="0" noProof="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দাও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 </a:t>
            </a:r>
            <a:r>
              <a:rPr kumimoji="0" lang="bn-BD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1086983"/>
            <a:ext cx="84582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2800" b="1" u="sng" kern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কুলম্বের সূত্রঃ </a:t>
            </a:r>
            <a:r>
              <a:rPr kumimoji="0" lang="bn-BD" sz="2800" i="0" u="none" strike="noStrike" kern="0" normalizeH="0" baseline="0" noProof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 মাধ্যমে দুটি চার্জের মধ্য ক্রিয়াশীল আকর্ষন বা বিকর্ষন বলের মান চার্জ</a:t>
            </a:r>
            <a:r>
              <a:rPr kumimoji="0" lang="bn-IN" sz="2800" i="0" u="none" strike="noStrike" kern="0" normalizeH="0" baseline="0" noProof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দ্বয়ের</a:t>
            </a:r>
            <a:r>
              <a:rPr kumimoji="0" lang="bn-IN" sz="2800" i="0" u="none" strike="noStrike" kern="0" normalizeH="0" noProof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bn-BD" sz="2800" i="0" u="none" strike="noStrike" kern="0" normalizeH="0" baseline="0" noProof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মানের গুনফলের</a:t>
            </a:r>
            <a:r>
              <a:rPr kumimoji="0" lang="en-US" sz="2800" i="0" u="none" strike="noStrike" kern="0" normalizeH="0" baseline="0" noProof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bn-BD" sz="2800" i="0" u="none" strike="noStrike" kern="0" normalizeH="0" baseline="0" noProof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সমানুপাতিক,এদের মধ্যবর্তি</a:t>
            </a:r>
            <a:r>
              <a:rPr kumimoji="0" lang="en-US" sz="2800" i="0" u="none" strike="noStrike" kern="0" normalizeH="0" baseline="0" noProof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bn-BD" sz="2800" i="0" u="none" strike="noStrike" kern="0" normalizeH="0" baseline="0" noProof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দূরত্বের বর্গের ব্যাস্তানুপাতিক এবং এই বল আধানদ্বয়ের সংযোজক সরল রেখা বরাবর ক্রিয়া করে।</a:t>
            </a:r>
            <a:endParaRPr kumimoji="0" lang="en-US" sz="1100" i="0" u="none" strike="noStrike" kern="0" normalizeH="0" baseline="0" noProof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</a:endParaRPr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2586312"/>
            <a:ext cx="2590800" cy="150942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276600" y="2374358"/>
            <a:ext cx="381000" cy="4572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2432782"/>
            <a:ext cx="533400" cy="4572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5915" y="3912483"/>
            <a:ext cx="377985" cy="45724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155915" y="3784948"/>
            <a:ext cx="5841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d</a:t>
            </a:r>
            <a:endParaRPr lang="en-US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206688" y="291115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F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189194" y="2399405"/>
            <a:ext cx="5558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q</a:t>
            </a:r>
            <a:r>
              <a:rPr lang="en-US" sz="2800" b="1" baseline="-25000" dirty="0" smtClean="0"/>
              <a:t>1</a:t>
            </a:r>
            <a:endParaRPr lang="en-US" sz="2800" b="1" baseline="-25000" dirty="0"/>
          </a:p>
        </p:txBody>
      </p:sp>
      <p:sp>
        <p:nvSpPr>
          <p:cNvPr id="12" name="TextBox 11"/>
          <p:cNvSpPr txBox="1"/>
          <p:nvPr/>
        </p:nvSpPr>
        <p:spPr>
          <a:xfrm>
            <a:off x="5105400" y="2432782"/>
            <a:ext cx="674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q</a:t>
            </a:r>
            <a:r>
              <a:rPr lang="en-US" sz="2800" b="1" baseline="-25000" dirty="0" smtClean="0"/>
              <a:t>2</a:t>
            </a:r>
            <a:endParaRPr lang="en-US" sz="2800" b="1" baseline="-25000" dirty="0"/>
          </a:p>
        </p:txBody>
      </p:sp>
      <p:sp>
        <p:nvSpPr>
          <p:cNvPr id="2" name="TextBox 1"/>
          <p:cNvSpPr txBox="1"/>
          <p:nvPr/>
        </p:nvSpPr>
        <p:spPr>
          <a:xfrm>
            <a:off x="304800" y="4222012"/>
            <a:ext cx="8458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কুলম্বের</a:t>
            </a:r>
            <a:r>
              <a:rPr lang="en-US" sz="2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সূত্রের</a:t>
            </a:r>
            <a:r>
              <a:rPr lang="en-US" sz="2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গাণিতিক</a:t>
            </a:r>
            <a:r>
              <a:rPr lang="en-US" sz="2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ব্যাখ্যাঃ</a:t>
            </a:r>
            <a:r>
              <a:rPr lang="en-US" sz="2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মনেকরি, 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q</a:t>
            </a:r>
            <a:r>
              <a:rPr lang="en-US" sz="2800" baseline="-25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bn-IN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q</a:t>
            </a:r>
            <a:r>
              <a:rPr lang="en-US" sz="2800" baseline="-25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bn-IN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দুটি চার্জ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পরস্পর</a:t>
            </a:r>
            <a:r>
              <a:rPr lang="bn-IN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d </a:t>
            </a:r>
            <a:r>
              <a:rPr lang="bn-IN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দূরত্বে অবস্থিত। এদের মধ্যে ক্রিয়াশীল আকর্ষণ বা বিকর্ষণ বলের মান 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F </a:t>
            </a:r>
            <a:r>
              <a:rPr lang="bn-IN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হলে এই সূত্রানুসারে- 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2454088" y="4781856"/>
                <a:ext cx="4572000" cy="11353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kumimoji="0" lang="bn-BD" sz="6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kumimoji="0" lang="en-US" sz="3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NikoshBAN" panose="02000000000000000000" pitchFamily="2" charset="0"/>
                    <a:cs typeface="NikoshBAN" panose="02000000000000000000" pitchFamily="2" charset="0"/>
                  </a:rPr>
                  <a:t>F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∝</m:t>
                    </m:r>
                    <m:f>
                      <m:fPr>
                        <m:ctrlPr>
                          <a:rPr kumimoji="0" 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0" lang="en-US" sz="32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bPr>
                          <m:e>
                            <m:r>
                              <a:rPr kumimoji="0" lang="en-US" sz="32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𝑞</m:t>
                            </m:r>
                          </m:e>
                          <m:sub>
                            <m:r>
                              <a:rPr kumimoji="0" lang="en-US" sz="32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kumimoji="0" lang="en-US" sz="32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bPr>
                          <m:e>
                            <m:r>
                              <a:rPr kumimoji="0" lang="en-US" sz="32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𝑞</m:t>
                            </m:r>
                          </m:e>
                          <m:sub>
                            <m:r>
                              <a:rPr kumimoji="0" lang="en-US" sz="32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kumimoji="0" lang="en-US" sz="32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kumimoji="0" lang="en-US" sz="32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𝑑</m:t>
                            </m:r>
                          </m:e>
                          <m:sup>
                            <m:r>
                              <a:rPr kumimoji="0" lang="en-US" sz="32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kumimoji="0" lang="en-US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4088" y="4781856"/>
                <a:ext cx="4572000" cy="1135311"/>
              </a:xfrm>
              <a:prstGeom prst="rect">
                <a:avLst/>
              </a:prstGeom>
              <a:blipFill>
                <a:blip r:embed="rId4"/>
                <a:stretch>
                  <a:fillRect l="-4667" t="-18717" b="-368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2454088" y="5451484"/>
                <a:ext cx="4572000" cy="11353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kumimoji="0" lang="bn-BD" sz="6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kumimoji="0" lang="en-US" sz="3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NikoshBAN" panose="02000000000000000000" pitchFamily="2" charset="0"/>
                    <a:cs typeface="NikoshBAN" panose="02000000000000000000" pitchFamily="2" charset="0"/>
                  </a:rPr>
                  <a:t>F</a:t>
                </a:r>
                <a14:m>
                  <m:oMath xmlns:m="http://schemas.openxmlformats.org/officeDocument/2006/math">
                    <m:r>
                      <a:rPr lang="en-US" sz="3200" i="1" ker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3200" b="0" i="1" kern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𝐾</m:t>
                    </m:r>
                    <m:f>
                      <m:fPr>
                        <m:ctrlPr>
                          <a:rPr kumimoji="0" 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0" lang="en-US" sz="32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bPr>
                          <m:e>
                            <m:r>
                              <a:rPr kumimoji="0" lang="en-US" sz="32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𝑞</m:t>
                            </m:r>
                          </m:e>
                          <m:sub>
                            <m:r>
                              <a:rPr kumimoji="0" lang="en-US" sz="32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kumimoji="0" lang="en-US" sz="32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bPr>
                          <m:e>
                            <m:r>
                              <a:rPr kumimoji="0" lang="en-US" sz="32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𝑞</m:t>
                            </m:r>
                          </m:e>
                          <m:sub>
                            <m:r>
                              <a:rPr kumimoji="0" lang="en-US" sz="32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kumimoji="0" lang="en-US" sz="32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kumimoji="0" lang="en-US" sz="32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𝑑</m:t>
                            </m:r>
                          </m:e>
                          <m:sup>
                            <m:r>
                              <a:rPr kumimoji="0" lang="en-US" sz="32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kumimoji="0" lang="en-US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4088" y="5451484"/>
                <a:ext cx="4572000" cy="1135311"/>
              </a:xfrm>
              <a:prstGeom prst="rect">
                <a:avLst/>
              </a:prstGeom>
              <a:blipFill>
                <a:blip r:embed="rId5"/>
                <a:stretch>
                  <a:fillRect l="-4667" t="-18717" b="-368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8459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03" t="15874" r="18092" b="38670"/>
          <a:stretch/>
        </p:blipFill>
        <p:spPr bwMode="auto">
          <a:xfrm>
            <a:off x="3490125" y="352691"/>
            <a:ext cx="1905480" cy="694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09198"/>
            <a:ext cx="6919366" cy="4886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 rot="20936247">
            <a:off x="1530695" y="3013600"/>
            <a:ext cx="4288779" cy="2431435"/>
          </a:xfrm>
          <a:prstGeom prst="rect">
            <a:avLst/>
          </a:prstGeom>
          <a:scene3d>
            <a:camera prst="isometricOffAxis2Left"/>
            <a:lightRig rig="threePt" dir="t"/>
          </a:scene3d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50" normalizeH="0" baseline="0" noProof="0" dirty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bn-IN" sz="3200" b="1" i="0" u="none" strike="noStrike" kern="0" cap="none" spc="50" normalizeH="0" baseline="0" noProof="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মোঃহাবিবুর রহমান </a:t>
            </a:r>
            <a:endParaRPr kumimoji="0" lang="en-US" sz="3200" b="1" i="0" u="none" strike="noStrike" kern="0" cap="none" spc="50" normalizeH="0" baseline="0" noProof="0" dirty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          </a:t>
            </a:r>
            <a:r>
              <a:rPr kumimoji="0" lang="bn-IN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ইনস্ট্রাক্টর (পদার্থবিজ্ঞান) 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 </a:t>
            </a:r>
            <a:r>
              <a:rPr kumimoji="0" lang="bn-IN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টেকনিক্যাল স্কুল ও কলেজ </a:t>
            </a:r>
            <a:endParaRPr kumimoji="0" lang="bn-BD" sz="2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        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কিশোরগঞ্জ</a:t>
            </a:r>
            <a:r>
              <a:rPr kumimoji="0" lang="bn-IN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bn-IN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।  </a:t>
            </a:r>
            <a:r>
              <a:rPr kumimoji="0" lang="bn-BD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   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 0171</a:t>
            </a:r>
            <a:r>
              <a:rPr kumimoji="0" lang="bn-IN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৫৩৪২৯৩৪ 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      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65137" y="3257244"/>
            <a:ext cx="2716227" cy="1785104"/>
          </a:xfrm>
          <a:prstGeom prst="rect">
            <a:avLst/>
          </a:prstGeom>
          <a:scene3d>
            <a:camera prst="isometricOffAxis1Right"/>
            <a:lightRig rig="threePt" dir="t"/>
          </a:scene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32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bn-IN" sz="32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দ্বাদশ 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3200" b="1" spc="50" dirty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 </a:t>
            </a:r>
            <a:r>
              <a:rPr lang="bn-BD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bn-BD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  <a:endParaRPr lang="en-US" sz="2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</a:t>
            </a:r>
            <a:r>
              <a:rPr lang="bn-BD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bn-IN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দ্বিতীয়</a:t>
            </a:r>
            <a:r>
              <a:rPr lang="en-US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 </a:t>
            </a:r>
            <a:r>
              <a:rPr lang="bn-BD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সময়ঃ ৪৫ মিনিট  </a:t>
            </a:r>
          </a:p>
          <a:p>
            <a:pPr>
              <a:defRPr/>
            </a:pPr>
            <a:endParaRPr lang="bn-BD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878" y="1499430"/>
            <a:ext cx="1428206" cy="16390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1" t="3334" r="6146" b="3055"/>
          <a:stretch/>
        </p:blipFill>
        <p:spPr>
          <a:xfrm rot="19940062">
            <a:off x="1843047" y="4570086"/>
            <a:ext cx="481666" cy="90682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147" y="1611199"/>
            <a:ext cx="1130043" cy="1527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3243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5000">
        <p15:prstTrans prst="pageCurlDouble" invX="1"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33400" y="838200"/>
                <a:ext cx="8001000" cy="11612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এখানে 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একটি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সমানুপাতিক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ধ্রুবক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।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এস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আই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এককে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বায়ূ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মাধ্যমের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জন্যে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মান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4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𝜋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∈</m:t>
                        </m:r>
                        <m:r>
                          <a:rPr lang="en-US" sz="2800" b="0" i="1" baseline="-25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𝑜</m:t>
                        </m:r>
                      </m:den>
                    </m:f>
                    <m:r>
                      <a:rPr lang="en-US" sz="28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9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10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9</m:t>
                        </m:r>
                      </m:sup>
                    </m:sSup>
                  </m:oMath>
                </a14:m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Nm</a:t>
                </a:r>
                <a:r>
                  <a:rPr lang="en-US" sz="2800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2800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-2</a:t>
                </a:r>
                <a:endParaRPr lang="en-US" sz="2800" baseline="30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838200"/>
                <a:ext cx="8001000" cy="1161215"/>
              </a:xfrm>
              <a:prstGeom prst="rect">
                <a:avLst/>
              </a:prstGeom>
              <a:blipFill>
                <a:blip r:embed="rId2"/>
                <a:stretch>
                  <a:fillRect l="-1601" t="-7368" b="-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533400" y="1972100"/>
            <a:ext cx="762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বায়ূ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কুলম্বের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সূত্রের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গাণিতিক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রূপ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590800" y="2538344"/>
                <a:ext cx="4572000" cy="11353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kumimoji="0" lang="bn-BD" sz="6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kumimoji="0" lang="en-US" sz="3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NikoshBAN" panose="02000000000000000000" pitchFamily="2" charset="0"/>
                    <a:cs typeface="NikoshBAN" panose="02000000000000000000" pitchFamily="2" charset="0"/>
                  </a:rPr>
                  <a:t>F</a:t>
                </a:r>
                <a14:m>
                  <m:oMath xmlns:m="http://schemas.openxmlformats.org/officeDocument/2006/math">
                    <m:r>
                      <a:rPr lang="en-US" sz="3200" i="1" ker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3200" i="1" kern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200" b="0" i="1" kern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kern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4</m:t>
                        </m:r>
                        <m:r>
                          <a:rPr lang="en-US" sz="3200" b="0" i="1" kern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𝜋</m:t>
                        </m:r>
                        <m:r>
                          <a:rPr lang="en-US" sz="3200" b="0" i="1" kern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∈</m:t>
                        </m:r>
                        <m:r>
                          <a:rPr lang="en-US" sz="3200" b="0" i="1" kern="0" baseline="-250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𝑜</m:t>
                        </m:r>
                      </m:den>
                    </m:f>
                    <m:f>
                      <m:fPr>
                        <m:ctrlPr>
                          <a:rPr kumimoji="0" 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0" lang="en-US" sz="32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bPr>
                          <m:e>
                            <m:r>
                              <a:rPr kumimoji="0" lang="en-US" sz="32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𝑞</m:t>
                            </m:r>
                          </m:e>
                          <m:sub>
                            <m:r>
                              <a:rPr kumimoji="0" lang="en-US" sz="32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kumimoji="0" lang="en-US" sz="32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bPr>
                          <m:e>
                            <m:r>
                              <a:rPr kumimoji="0" lang="en-US" sz="32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𝑞</m:t>
                            </m:r>
                          </m:e>
                          <m:sub>
                            <m:r>
                              <a:rPr kumimoji="0" lang="en-US" sz="32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kumimoji="0" lang="en-US" sz="32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kumimoji="0" lang="en-US" sz="32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𝑑</m:t>
                            </m:r>
                          </m:e>
                          <m:sup>
                            <m:r>
                              <a:rPr kumimoji="0" lang="en-US" sz="32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kumimoji="0" lang="en-US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0" y="2538344"/>
                <a:ext cx="4572000" cy="1135311"/>
              </a:xfrm>
              <a:prstGeom prst="rect">
                <a:avLst/>
              </a:prstGeom>
              <a:blipFill>
                <a:blip r:embed="rId3"/>
                <a:stretch>
                  <a:fillRect l="-4533" t="-18717" b="-368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7873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46350" y="880002"/>
            <a:ext cx="38607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তড়িৎক্ষেত্র</a:t>
            </a:r>
            <a:r>
              <a:rPr lang="bn-IN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কি ? </a:t>
            </a:r>
            <a:r>
              <a:rPr lang="bn-BD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8300" y="1649443"/>
            <a:ext cx="82169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 চার্জিত বস্তুর চারদিকে যে অঞ্চলব্যাপী তার প্রভাব বিদ্যমান থাকে সে অঞ্চলকে</a:t>
            </a:r>
            <a:r>
              <a:rPr lang="bn-BD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তড়িৎক্ষেত্র বলে।</a:t>
            </a:r>
            <a:endParaRPr lang="en-US" sz="40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3563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338" y="324182"/>
            <a:ext cx="7696484" cy="1026946"/>
          </a:xfr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ctr"/>
            <a:r>
              <a:rPr lang="bn-BD" sz="49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তড়িৎ </a:t>
            </a:r>
            <a:r>
              <a:rPr lang="bn-BD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বলরেখা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111" y="1676976"/>
            <a:ext cx="3275462" cy="3328711"/>
          </a:xfrm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055" y="1941153"/>
            <a:ext cx="3300413" cy="280035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94774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92016" y="533569"/>
            <a:ext cx="365516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তড়িৎ বল কি?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17500" y="1549232"/>
            <a:ext cx="8470900" cy="19374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90000"/>
              </a:lnSpc>
              <a:spcBef>
                <a:spcPts val="1000"/>
              </a:spcBef>
            </a:pPr>
            <a:r>
              <a:rPr lang="bn-BD" sz="4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 চার্জিত বস্তুর তড়িৎক্ষত্রের মধ্যে অন্য </a:t>
            </a:r>
            <a:r>
              <a:rPr lang="bn-BD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 </a:t>
            </a:r>
            <a:r>
              <a:rPr lang="bn-BD" sz="4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চার্জিত বস্তু আনলে সেটি একটি বল লাভ করে।এই বলকে বলা হয় তড়িৎ বল</a:t>
            </a:r>
            <a:r>
              <a:rPr lang="bn-BD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2358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771" y="171628"/>
            <a:ext cx="2185029" cy="1760618"/>
          </a:xfrm>
        </p:spPr>
      </p:pic>
      <p:sp>
        <p:nvSpPr>
          <p:cNvPr id="3" name="Rectangle 2"/>
          <p:cNvSpPr/>
          <p:nvPr/>
        </p:nvSpPr>
        <p:spPr>
          <a:xfrm>
            <a:off x="3148971" y="1841792"/>
            <a:ext cx="24897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400" dirty="0">
                <a:solidFill>
                  <a:srgbClr val="FF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চার্লস অগাস্টিন দ্যা কুলম্ব</a:t>
            </a:r>
            <a:endParaRPr lang="en-US" sz="1050" dirty="0"/>
          </a:p>
        </p:txBody>
      </p:sp>
      <p:sp>
        <p:nvSpPr>
          <p:cNvPr id="5" name="Rectangle 4"/>
          <p:cNvSpPr/>
          <p:nvPr/>
        </p:nvSpPr>
        <p:spPr>
          <a:xfrm>
            <a:off x="228600" y="1766391"/>
            <a:ext cx="226055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bn-BD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কুলম্বের সূএঃ</a:t>
            </a:r>
            <a:r>
              <a:rPr lang="bn-BD" sz="9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9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2386699"/>
            <a:ext cx="8915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 </a:t>
            </a:r>
            <a:r>
              <a:rPr lang="bn-BD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মাধ্যমে দুটি চার্জের মধ্য ক্রিয়াশীল আকর্ষন বা বিকর্ষন বলের মান চার্জদ্ব্যয়ের মানের গুনফলের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সমানুপাতিক,এদের মধ্যবর্তি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দূরত্বের বর্গের ব্যাস্তানুপাতিক এবং এই বল আধানদ্ব্যয়ের সংযোজক সরল রেখা বরাবর ক্রিয়া করে</a:t>
            </a:r>
            <a:r>
              <a:rPr lang="bn-BD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222162" y="5484878"/>
                <a:ext cx="4572000" cy="1107996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US" sz="6600" dirty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3200" dirty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সমীকরন, </a:t>
                </a:r>
                <a:r>
                  <a:rPr lang="en-US" sz="3200" dirty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F=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4</m:t>
                        </m:r>
                        <m:r>
                          <m:rPr>
                            <m:sty m:val="p"/>
                          </m:rPr>
                          <a:rPr lang="el-GR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Π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∈</m:t>
                        </m:r>
                      </m:den>
                    </m:f>
                    <m:f>
                      <m:f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sz="9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2162" y="5484878"/>
                <a:ext cx="4572000" cy="1107996"/>
              </a:xfrm>
              <a:prstGeom prst="rect">
                <a:avLst/>
              </a:prstGeom>
              <a:blipFill>
                <a:blip r:embed="rId3"/>
                <a:stretch>
                  <a:fillRect b="-49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2" descr="C:\Users\Doel-1612i3\Desktop\charges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771" y="4729780"/>
            <a:ext cx="2451684" cy="904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0042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751" y="2197290"/>
            <a:ext cx="4708477" cy="2743200"/>
          </a:xfrm>
        </p:spPr>
      </p:pic>
      <p:sp>
        <p:nvSpPr>
          <p:cNvPr id="3" name="Rectangle 2"/>
          <p:cNvSpPr/>
          <p:nvPr/>
        </p:nvSpPr>
        <p:spPr>
          <a:xfrm>
            <a:off x="3026969" y="419725"/>
            <a:ext cx="262604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5400" dirty="0">
                <a:solidFill>
                  <a:prstClr val="black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বাড়ির কাজ</a:t>
            </a:r>
            <a:endParaRPr lang="en-US" sz="1050" dirty="0"/>
          </a:p>
        </p:txBody>
      </p:sp>
      <p:sp>
        <p:nvSpPr>
          <p:cNvPr id="6" name="Rectangle 5"/>
          <p:cNvSpPr/>
          <p:nvPr/>
        </p:nvSpPr>
        <p:spPr>
          <a:xfrm>
            <a:off x="127000" y="5194806"/>
            <a:ext cx="86995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উদ্দীপকের চার্জদ্বয়ের মধ্যে ক্রিয়াশীল বলের মান কত?</a:t>
            </a:r>
            <a:endParaRPr lang="en-US" sz="72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33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31800" y="1507376"/>
            <a:ext cx="861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আহিত বস্তুর চারিদিকে যে অঞ্চল জুড়ে এই প্রভাব বিদ্যমান থাকে সেই অঞ্চলকেই এই বস্তুটির তড়িৎ ক্ষেত্র বলে। </a:t>
            </a:r>
            <a:endParaRPr lang="bn-BD" sz="2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42900" y="3489659"/>
                <a:ext cx="8555477" cy="18306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2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তড়িৎ ক্ষেত্রের কোন বিন্দুতে একটি একক ধনাত্বক </a:t>
                </a:r>
              </a:p>
              <a:p>
                <a:r>
                  <a:rPr lang="bn-BD" sz="32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আধান স্থাপন করলে সেটি যে বল অনুভব করে তাকে ঐ বস্তুর তড়িৎ </a:t>
                </a:r>
              </a:p>
              <a:p>
                <a:r>
                  <a:rPr lang="bn-BD" sz="32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তীব্রতা বলে।</a:t>
                </a:r>
                <a:r>
                  <a:rPr lang="en-US" sz="32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P</a:t>
                </a:r>
                <a:r>
                  <a:rPr lang="bn-BD" sz="32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32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বিন্দুতে তীব্রতা </a:t>
                </a:r>
                <a:r>
                  <a:rPr lang="en-US" sz="32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E</a:t>
                </a:r>
                <a:r>
                  <a:rPr lang="en-US" sz="32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320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f>
                      <m:fPr>
                        <m:ctrlPr>
                          <a:rPr lang="en-US" sz="32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2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/>
                            <a:cs typeface="NikoshBAN" panose="02000000000000000000" pitchFamily="2" charset="0"/>
                          </a:rPr>
                          <m:t>𝐹</m:t>
                        </m:r>
                      </m:num>
                      <m:den>
                        <m:r>
                          <a:rPr lang="en-US" sz="32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/>
                            <a:cs typeface="NikoshBAN" panose="02000000000000000000" pitchFamily="2" charset="0"/>
                          </a:rPr>
                          <m:t>𝑞</m:t>
                        </m:r>
                      </m:den>
                    </m:f>
                  </m:oMath>
                </a14:m>
                <a:r>
                  <a:rPr lang="en-US" sz="24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24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তড়িৎ তীব্রতার একক </a:t>
                </a:r>
                <a14:m>
                  <m:oMath xmlns:m="http://schemas.openxmlformats.org/officeDocument/2006/math">
                    <m:r>
                      <a:rPr lang="bn-BD" sz="240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40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/>
                        <a:cs typeface="NikoshBAN" panose="02000000000000000000" pitchFamily="2" charset="0"/>
                      </a:rPr>
                      <m:t>𝑁</m:t>
                    </m:r>
                    <m:sSup>
                      <m:sSupPr>
                        <m:ctrlPr>
                          <a:rPr lang="en-US" sz="24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/>
                            <a:cs typeface="NikoshBAN" panose="02000000000000000000" pitchFamily="2" charset="0"/>
                          </a:rPr>
                          <m:t>𝐶</m:t>
                        </m:r>
                      </m:e>
                      <m:sup>
                        <m:r>
                          <a:rPr lang="en-US" sz="24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24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/>
                            <a:cs typeface="NikoshBAN" panose="02000000000000000000" pitchFamily="2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24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.</a:t>
                </a:r>
                <a:endParaRPr lang="en-US" sz="2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" y="3489659"/>
                <a:ext cx="8555477" cy="1830694"/>
              </a:xfrm>
              <a:prstGeom prst="rect">
                <a:avLst/>
              </a:prstGeom>
              <a:blipFill>
                <a:blip r:embed="rId2"/>
                <a:stretch>
                  <a:fillRect l="-1994" t="-4983" r="-570" b="-4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431800" y="922601"/>
            <a:ext cx="17572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BD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তড়িৎ ক্ষেত্রঃ</a:t>
            </a:r>
            <a:endParaRPr lang="en-US" sz="32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1800" y="2910008"/>
            <a:ext cx="23150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তড়িৎ তীব্রতাঃ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534909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81000"/>
            <a:ext cx="2971800" cy="76944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তড়িৎ তীব্রতাঃ</a:t>
            </a:r>
            <a:endParaRPr lang="en-US" sz="44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50" name="Picture 2" descr="C:\Users\Doel-1612i3\Desktop\dipol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450" y="324739"/>
            <a:ext cx="4305300" cy="3028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Doel-1612i3\Desktop\electricity_learn05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057650"/>
            <a:ext cx="4191000" cy="249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Doel-1612i3\Desktop\efield2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3" y="1371600"/>
            <a:ext cx="32385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1427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4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4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50441" y="271486"/>
            <a:ext cx="2882900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1371600" y="1456730"/>
            <a:ext cx="1524000" cy="143887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6019800" y="1427018"/>
            <a:ext cx="1600200" cy="1511147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24000" y="1859425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0.7 C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6165273" y="1797870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0.8 C</a:t>
            </a:r>
            <a:endParaRPr lang="en-US" sz="4000" dirty="0"/>
          </a:p>
        </p:txBody>
      </p:sp>
      <p:cxnSp>
        <p:nvCxnSpPr>
          <p:cNvPr id="8" name="Straight Connector 7"/>
          <p:cNvCxnSpPr>
            <a:endCxn id="4" idx="2"/>
          </p:cNvCxnSpPr>
          <p:nvPr/>
        </p:nvCxnSpPr>
        <p:spPr>
          <a:xfrm>
            <a:off x="2895600" y="2182591"/>
            <a:ext cx="3124200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553691" y="1536259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0.2m</a:t>
            </a:r>
            <a:endParaRPr lang="en-US" sz="3600" dirty="0"/>
          </a:p>
        </p:txBody>
      </p:sp>
      <p:sp>
        <p:nvSpPr>
          <p:cNvPr id="10" name="Right Arrow 9"/>
          <p:cNvSpPr/>
          <p:nvPr/>
        </p:nvSpPr>
        <p:spPr>
          <a:xfrm>
            <a:off x="5105400" y="2151813"/>
            <a:ext cx="685800" cy="353943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981200" y="2807960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P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411191" y="2801034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Q</a:t>
            </a:r>
            <a:endParaRPr lang="en-US" sz="3600" dirty="0"/>
          </a:p>
        </p:txBody>
      </p:sp>
      <p:sp>
        <p:nvSpPr>
          <p:cNvPr id="14" name="TextBox 13"/>
          <p:cNvSpPr txBox="1"/>
          <p:nvPr/>
        </p:nvSpPr>
        <p:spPr>
          <a:xfrm>
            <a:off x="533400" y="3447365"/>
            <a:ext cx="830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P </a:t>
            </a:r>
            <a:r>
              <a:rPr lang="bn-BD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 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Q </a:t>
            </a:r>
            <a:r>
              <a:rPr lang="bn-BD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 মধ্যে একটি বল কাজ করবে।এ বল বিভিন্ন বিষয়ের উপর নির্ভরশীল। উপরোক্ত তথ্যের আলোকে নিচের প্রশ্নের উত্তর দাও। 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4000" y="4401472"/>
            <a:ext cx="8585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ক) শুন্যস্থানে কুলম্বের ধ্রুবকের মান কত?</a:t>
            </a:r>
          </a:p>
          <a:p>
            <a:r>
              <a:rPr lang="bn-BD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(খ) কাচ দন্ডকে রেশম কাপড় দ্বারা ঘষলে কাচদন্ড ধনাত্বক আধানে আহিত হয় কেন?</a:t>
            </a:r>
          </a:p>
          <a:p>
            <a:r>
              <a:rPr lang="bn-BD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(গ) 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P </a:t>
            </a:r>
            <a:r>
              <a:rPr lang="bn-BD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Q </a:t>
            </a:r>
            <a:r>
              <a:rPr lang="bn-BD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চার্জ দুটির মধ্যে আকর্ষন বল নির্ণয় কর ।</a:t>
            </a:r>
          </a:p>
          <a:p>
            <a:r>
              <a:rPr lang="bn-BD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(ঘ)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P </a:t>
            </a:r>
            <a:r>
              <a:rPr lang="bn-BD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Q </a:t>
            </a:r>
            <a:r>
              <a:rPr lang="bn-BD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চার্জ </a:t>
            </a:r>
            <a:r>
              <a:rPr lang="bn-BD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দুটিকে অর্ধেক কিন্তু মধ্যবর্তী দূরত্বকে দ্বিগুন করলে  এ আকর্ষন বলের মান কিরুপ পরিবর্তিত হবে?</a:t>
            </a:r>
            <a:r>
              <a:rPr lang="bn-IN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নির্ণয় কর।</a:t>
            </a:r>
            <a:r>
              <a:rPr lang="bn-BD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997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/>
      <p:bldP spid="6" grpId="0"/>
      <p:bldP spid="9" grpId="0"/>
      <p:bldP spid="10" grpId="0" animBg="1"/>
      <p:bldP spid="11" grpId="0"/>
      <p:bldP spid="13" grpId="0"/>
      <p:bldP spid="14" grpId="0"/>
      <p:bldP spid="1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5800" y="609600"/>
            <a:ext cx="7772400" cy="2123658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bn-IN" sz="4000" b="1" dirty="0">
                <a:ln w="11430"/>
                <a:gradFill>
                  <a:gsLst>
                    <a:gs pos="0">
                      <a:srgbClr val="CCAF0A">
                        <a:tint val="70000"/>
                        <a:satMod val="245000"/>
                      </a:srgbClr>
                    </a:gs>
                    <a:gs pos="75000">
                      <a:srgbClr val="CCAF0A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CAF0A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000" b="1" dirty="0">
                <a:ln w="11430"/>
                <a:gradFill>
                  <a:gsLst>
                    <a:gs pos="0">
                      <a:srgbClr val="CCAF0A">
                        <a:tint val="70000"/>
                        <a:satMod val="245000"/>
                      </a:srgbClr>
                    </a:gs>
                    <a:gs pos="75000">
                      <a:srgbClr val="CCAF0A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CAF0A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charset="0"/>
              </a:rPr>
              <a:t>      </a:t>
            </a:r>
            <a:r>
              <a:rPr lang="bn-IN" sz="4400" b="1" dirty="0">
                <a:ln w="11430"/>
                <a:solidFill>
                  <a:srgbClr val="D6009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ikoshBAN" pitchFamily="2" charset="0"/>
              </a:rPr>
              <a:t>আল্লাহ্‌ আমাদের </a:t>
            </a:r>
            <a:r>
              <a:rPr lang="en-US" sz="4400" b="1" dirty="0">
                <a:ln w="11430"/>
                <a:solidFill>
                  <a:srgbClr val="D6009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ikoshBAN" pitchFamily="2" charset="0"/>
              </a:rPr>
              <a:t>উ</a:t>
            </a:r>
            <a:r>
              <a:rPr lang="bn-IN" sz="4400" b="1" dirty="0">
                <a:ln w="11430"/>
                <a:solidFill>
                  <a:srgbClr val="D6009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ikoshBAN" pitchFamily="2" charset="0"/>
              </a:rPr>
              <a:t>পর সহায় হউন</a:t>
            </a:r>
          </a:p>
          <a:p>
            <a:pPr>
              <a:defRPr/>
            </a:pPr>
            <a:r>
              <a:rPr lang="bn-IN" sz="4400" b="1" dirty="0">
                <a:ln w="11430"/>
                <a:solidFill>
                  <a:srgbClr val="D6009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ikoshBAN" pitchFamily="2" charset="0"/>
              </a:rPr>
              <a:t>              </a:t>
            </a:r>
            <a:r>
              <a:rPr lang="en-US" sz="4400" b="1" dirty="0">
                <a:ln w="11430"/>
                <a:solidFill>
                  <a:srgbClr val="D6009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ikoshBAN" pitchFamily="2" charset="0"/>
              </a:rPr>
              <a:t>  </a:t>
            </a:r>
            <a:r>
              <a:rPr lang="bn-IN" sz="4400" b="1" dirty="0">
                <a:ln w="11430"/>
                <a:solidFill>
                  <a:srgbClr val="D6009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ikoshBAN" pitchFamily="2" charset="0"/>
              </a:rPr>
              <a:t>আজ এ পর্যন্তই</a:t>
            </a:r>
          </a:p>
          <a:p>
            <a:pPr>
              <a:defRPr/>
            </a:pPr>
            <a:r>
              <a:rPr lang="bn-IN" sz="4400" b="1" dirty="0">
                <a:ln w="11430"/>
                <a:solidFill>
                  <a:srgbClr val="D6009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ikoshBAN" pitchFamily="2" charset="0"/>
              </a:rPr>
              <a:t>              </a:t>
            </a:r>
            <a:r>
              <a:rPr lang="en-US" sz="4400" b="1" dirty="0">
                <a:ln w="11430"/>
                <a:solidFill>
                  <a:srgbClr val="D6009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ikoshBAN" pitchFamily="2" charset="0"/>
              </a:rPr>
              <a:t>  </a:t>
            </a:r>
            <a:r>
              <a:rPr lang="bn-IN" sz="4400" b="1" dirty="0">
                <a:ln w="11430"/>
                <a:solidFill>
                  <a:srgbClr val="D6009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ikoshBAN" pitchFamily="2" charset="0"/>
              </a:rPr>
              <a:t>খোদা হাফেজ।</a:t>
            </a:r>
            <a:endParaRPr lang="en-US" sz="4400" b="1" dirty="0">
              <a:ln w="11430"/>
              <a:solidFill>
                <a:srgbClr val="D6009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549533"/>
            <a:ext cx="7467600" cy="387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9B89330.wav">
            <a:hlinkClick r:id="" action="ppaction://media"/>
          </p:cNvPr>
          <p:cNvPicPr>
            <a:picLocks noChangeAspect="1"/>
          </p:cNvPicPr>
          <p:nvPr>
            <a:wavAudioFile r:embed="rId2" name="9B8981C4.wav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0960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90898847"/>
      </p:ext>
    </p:extLst>
  </p:cSld>
  <p:clrMapOvr>
    <a:masterClrMapping/>
  </p:clrMapOvr>
  <p:transition spd="slow" advTm="2460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9058"/>
            <a:ext cx="9144000" cy="835878"/>
          </a:xfrm>
          <a:solidFill>
            <a:schemeClr val="accent4"/>
          </a:solidFill>
        </p:spPr>
        <p:txBody>
          <a:bodyPr>
            <a:normAutofit fontScale="90000"/>
          </a:bodyPr>
          <a:lstStyle/>
          <a:p>
            <a:pPr algn="ctr"/>
            <a:r>
              <a:rPr lang="bn-BD" sz="6700" dirty="0" smtClean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 দেখ </a:t>
            </a:r>
            <a:endParaRPr lang="en-US" sz="6700" dirty="0">
              <a:solidFill>
                <a:schemeClr val="tx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07" y="1378635"/>
            <a:ext cx="8068014" cy="535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608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5069" y="546099"/>
            <a:ext cx="4483100" cy="916939"/>
          </a:xfr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pPr algn="just"/>
            <a:r>
              <a:rPr lang="bn-BD" sz="9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8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 ফল</a:t>
            </a:r>
            <a:endParaRPr lang="en-US" sz="8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3269" y="1628677"/>
            <a:ext cx="7886700" cy="421332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bn-BD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চার্জ কি ব্যাখ্যা করতে পারবে।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চার্জের প্রভাব ও তড়িৎক্ষেএ সম্পর্কে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 করতে পারবে।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কুলম্বের সুত্র সম্পর্কে জানতে পারবে।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কুলম্বের সুত্র সম্পর্কিত রাশিমালা নির্ণয় করতে পারবে।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কুলম্বের রাশিমালা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সম্পর্কিত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সমস্যার সমাধান করতে পারবে।</a:t>
            </a:r>
            <a:endParaRPr lang="bn-BD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567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22222E-6 2.22222E-6 L 2.22222E-6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4000" y="3648636"/>
            <a:ext cx="84582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IN" sz="3200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বৈদ্যুতিক </a:t>
            </a:r>
            <a:r>
              <a:rPr lang="bn-IN" sz="3200" b="1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আধান</a:t>
            </a:r>
            <a:r>
              <a:rPr lang="bn-IN" sz="3200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বা তড়িৎ </a:t>
            </a:r>
            <a:r>
              <a:rPr lang="bn-IN" sz="3200" b="1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আধান</a:t>
            </a:r>
            <a:r>
              <a:rPr lang="bn-IN" sz="3200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বা সংক্ষেপে </a:t>
            </a:r>
            <a:r>
              <a:rPr lang="bn-IN" sz="3200" b="1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আধান</a:t>
            </a:r>
            <a:r>
              <a:rPr lang="bn-IN" sz="3200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বলতে কোনও বস্তুর একটি মৌলিক ধর্মকে </a:t>
            </a:r>
            <a:r>
              <a:rPr lang="bn-IN" sz="3200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বোঝা</a:t>
            </a:r>
            <a:r>
              <a:rPr lang="en-US" sz="3200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IN" sz="3200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sz="3200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যার মাধ্যমে বৈদ্যুতিক ক্ষেত্রের সাথে বস্তুটির </a:t>
            </a:r>
            <a:r>
              <a:rPr lang="bn-IN" sz="3200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ক্রি</a:t>
            </a:r>
            <a:r>
              <a:rPr lang="en-US" sz="3200" dirty="0" err="1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bn-IN" sz="3200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-প্রতিক্রি</a:t>
            </a:r>
            <a:r>
              <a:rPr lang="en-US" sz="3200" dirty="0" err="1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য়ার</a:t>
            </a:r>
            <a:r>
              <a:rPr lang="bn-IN" sz="3200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পরিমাপ করা </a:t>
            </a:r>
            <a:r>
              <a:rPr lang="bn-IN" sz="3200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200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IN" sz="3200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3200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এটি হল ইংরেজি শব্দ চার্জ (</a:t>
            </a:r>
            <a:r>
              <a:rPr lang="en-US" sz="3200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Charge) </a:t>
            </a:r>
            <a:r>
              <a:rPr lang="bn-IN" sz="3200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 পরিভাষা। </a:t>
            </a:r>
            <a:r>
              <a:rPr lang="bn-IN" sz="3200" b="1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আধান</a:t>
            </a:r>
            <a:r>
              <a:rPr lang="bn-IN" sz="3200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মূলতঃ অতিপারমাণবিক কণার একটি ধর্ম যা ঐ কণার তড়িৎচুম্বক সম্পর্ক নিয়ন্ত্রণ করে।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28800" y="457200"/>
            <a:ext cx="47484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800" b="1" dirty="0">
                <a:solidFill>
                  <a:srgbClr val="FF0000"/>
                </a:solidFill>
                <a:latin typeface="-apple-system"/>
              </a:rPr>
              <a:t>আধান বা চার্জ কাকে </a:t>
            </a:r>
            <a:r>
              <a:rPr lang="bn-IN" sz="2800" b="1" dirty="0" smtClean="0">
                <a:solidFill>
                  <a:srgbClr val="FF0000"/>
                </a:solidFill>
                <a:latin typeface="-apple-system"/>
              </a:rPr>
              <a:t>বলে ?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42"/>
          <a:stretch/>
        </p:blipFill>
        <p:spPr>
          <a:xfrm>
            <a:off x="1497908" y="1095328"/>
            <a:ext cx="54102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620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123" y="1143000"/>
            <a:ext cx="86868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IN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-apple-system"/>
              </a:rPr>
              <a:t>বৈদ্যুতিক আধান বা তড়িৎ আধান বা সংক্ষেপে আধান বলতে কোনও বস্তুর একটি মৌলিক ধর্মকে বোঝায়, যার মাধ্যমে বৈদ্যুতিক ক্ষেত্রের সাথে বস্তুটির ক্রিয়া-প্রতিক্রিয়ার পরিমাপ করা যায়। এটি হল ইংরেজি শব্দ চার্জ (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-apple-system"/>
                <a:hlinkClick r:id="rId2" tooltip="Charge (পাতার অস্তিত্ব নেই)"/>
              </a:rPr>
              <a:t>Charge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-apple-system"/>
              </a:rPr>
              <a:t>) </a:t>
            </a:r>
            <a:r>
              <a:rPr lang="bn-IN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-apple-system"/>
              </a:rPr>
              <a:t>এর পরিভাষা। আধান মূলতঃ অতিপারমাণবিক কণার একটি ধর্ম যা ঐ কণার তড়িৎচুম্বক সম্পর্ক নিয়ন্ত্রণ করে। এক কথায়, পদার্থ সৃষ্টিকারী মৌলিক কণাসমূহের মৌলিক ও বৈশিষ্ট্যমূলক ধর্মকে আধান বা চার্জ বলে</a:t>
            </a:r>
            <a:r>
              <a:rPr lang="bn-IN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-apple-system"/>
              </a:rPr>
              <a:t>।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-apple-system"/>
              </a:rPr>
              <a:t> </a:t>
            </a:r>
            <a:endParaRPr lang="bn-IN" sz="24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-apple-system"/>
            </a:endParaRPr>
          </a:p>
          <a:p>
            <a:pPr algn="just"/>
            <a:endParaRPr lang="bn-IN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-apple-system"/>
            </a:endParaRPr>
          </a:p>
          <a:p>
            <a:pPr algn="just"/>
            <a:r>
              <a:rPr lang="bn-IN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-apple-system"/>
              </a:rPr>
              <a:t> </a:t>
            </a:r>
            <a:r>
              <a:rPr lang="bn-IN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-apple-system"/>
              </a:rPr>
              <a:t>বৈদ্যুতিক আধান দ্বারা আহিত পদার্থ তড়িচ্চুম্বকীয় ক্ষেত্র দ্বারা প্রভাবিত হয় এবং নিজেও তড়ি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-apple-system"/>
              </a:rPr>
              <a:t>ৎ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-apple-system"/>
              </a:rPr>
              <a:t>চুম্বকীয়</a:t>
            </a:r>
            <a:r>
              <a:rPr lang="bn-IN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-apple-system"/>
              </a:rPr>
              <a:t> </a:t>
            </a:r>
            <a:r>
              <a:rPr lang="bn-IN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-apple-system"/>
              </a:rPr>
              <a:t>ক্ষেত্র উৎপন্ন করে। কোন আহিত বস্তু এবং একটি তড়ি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-apple-system"/>
              </a:rPr>
              <a:t>ৎ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-apple-system"/>
              </a:rPr>
              <a:t>চুম্বকীয়</a:t>
            </a:r>
            <a:r>
              <a:rPr lang="bn-IN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-apple-system"/>
              </a:rPr>
              <a:t> </a:t>
            </a:r>
            <a:r>
              <a:rPr lang="bn-IN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-apple-system"/>
              </a:rPr>
              <a:t>ক্ষেত্রের মধ্যে আপেক্ষিক গতি বা সম্পর্ক তড়ি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-apple-system"/>
              </a:rPr>
              <a:t>ৎ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-apple-system"/>
              </a:rPr>
              <a:t>চুম্বকীয়</a:t>
            </a:r>
            <a:r>
              <a:rPr lang="bn-IN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-apple-system"/>
              </a:rPr>
              <a:t> </a:t>
            </a:r>
            <a:r>
              <a:rPr lang="bn-IN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-apple-system"/>
              </a:rPr>
              <a:t>বলের উৎস। অন্যভাবে বলা যায়, আধান হচ্ছে বস্তুর একটি ভৌত গুণ যা কোন </a:t>
            </a:r>
            <a:r>
              <a:rPr lang="bn-IN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-apple-system"/>
              </a:rPr>
              <a:t>তড়ি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-apple-system"/>
              </a:rPr>
              <a:t>ৎ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-apple-system"/>
              </a:rPr>
              <a:t>চুম্বকীয়</a:t>
            </a:r>
            <a:r>
              <a:rPr lang="bn-IN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-apple-system"/>
              </a:rPr>
              <a:t> </a:t>
            </a:r>
            <a:r>
              <a:rPr lang="bn-IN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-apple-system"/>
              </a:rPr>
              <a:t>ক্ষেত্রে স্থাপন করলে শক্তি অনুভব করে।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90700" y="381000"/>
            <a:ext cx="54056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b="1" dirty="0">
                <a:solidFill>
                  <a:srgbClr val="FF0000"/>
                </a:solidFill>
                <a:latin typeface="-apple-system"/>
              </a:rPr>
              <a:t>আধান বা চার্জ কাকে </a:t>
            </a:r>
            <a:r>
              <a:rPr lang="bn-IN" sz="3200" b="1" dirty="0" smtClean="0">
                <a:solidFill>
                  <a:srgbClr val="FF0000"/>
                </a:solidFill>
                <a:latin typeface="-apple-system"/>
              </a:rPr>
              <a:t>বলে ?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898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762000"/>
            <a:ext cx="83820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bn-IN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-apple-system"/>
              </a:rPr>
              <a:t>বৈদ্যুতিক আধান দুই </a:t>
            </a:r>
            <a:r>
              <a:rPr lang="bn-IN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-apple-system"/>
              </a:rPr>
              <a:t>প্রকার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-apple-system"/>
              </a:rPr>
              <a:t>।</a:t>
            </a:r>
            <a:r>
              <a:rPr lang="bn-IN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-apple-system"/>
              </a:rPr>
              <a:t> </a:t>
            </a:r>
            <a:r>
              <a:rPr lang="bn-IN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-apple-system"/>
              </a:rPr>
              <a:t>যথা ১। ধনাত্নক ও ২। ঋণাত্মক (যথাক্রমে প্রোটন এবং ইলেকট্রন দ্বারা 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-apple-system"/>
              </a:rPr>
              <a:t>আ</a:t>
            </a:r>
            <a:r>
              <a:rPr lang="bn-IN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-apple-system"/>
              </a:rPr>
              <a:t>হিত)।</a:t>
            </a:r>
          </a:p>
          <a:p>
            <a:pPr algn="just" fontAlgn="base"/>
            <a:endParaRPr lang="bn-IN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-apple-system"/>
            </a:endParaRPr>
          </a:p>
          <a:p>
            <a:pPr algn="just" fontAlgn="base"/>
            <a:r>
              <a:rPr lang="bn-IN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-apple-system"/>
              </a:rPr>
              <a:t>সমধর্মী </a:t>
            </a:r>
            <a:r>
              <a:rPr lang="bn-IN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-apple-system"/>
              </a:rPr>
              <a:t>আধান পরস্পরকে বিকর্ষণ করে এবং বিপরীতধর্মী চার্জ পরস্পরকে আকর্ষণ করে। কোন বস্তুতে আধানের অনুপস্থিতিতে একটি বস্তুকে নিরপেক্ষ বলা হয়। আবার, বস্তুতে ধনাত্নক ও ঋণাত্মক আধানের সম পরিমান উপস্থিতেও বস্তুটিকে নিরপেক্ষ বলা হয়</a:t>
            </a:r>
            <a:r>
              <a:rPr lang="bn-IN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-apple-system"/>
              </a:rPr>
              <a:t>।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-apple-system"/>
              </a:rPr>
              <a:t> </a:t>
            </a:r>
            <a:endParaRPr lang="bn-IN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olaimanLipi"/>
            </a:endParaRPr>
          </a:p>
          <a:p>
            <a:pPr algn="just" fontAlgn="base"/>
            <a:endParaRPr lang="bn-IN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-apple-system"/>
            </a:endParaRPr>
          </a:p>
          <a:p>
            <a:pPr algn="just" fontAlgn="base"/>
            <a:r>
              <a:rPr lang="bn-IN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-apple-system"/>
              </a:rPr>
              <a:t>বৈদুতিক </a:t>
            </a:r>
            <a:r>
              <a:rPr lang="bn-IN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-apple-system"/>
              </a:rPr>
              <a:t>আধান অতিপারমানবিক ক্ষুদ্র কণা দ্বারা বাহিত হয়।পরমাণুর কেন্দ্রকে নিউক্লিয়াস বলা হয়। প্রোটন, নিউট্রন এবং ইলেকট্রন হচ্ছে তিনটি অতিপারমানবিক ক্ষুদ্র কণা যা পরমাণু গঠন করে</a:t>
            </a:r>
            <a:r>
              <a:rPr lang="bn-IN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-apple-system"/>
              </a:rPr>
              <a:t>।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-apple-system"/>
              </a:rPr>
              <a:t> </a:t>
            </a:r>
            <a:endParaRPr lang="bn-IN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-apple-system"/>
            </a:endParaRPr>
          </a:p>
          <a:p>
            <a:pPr algn="just" fontAlgn="base"/>
            <a:endParaRPr lang="bn-IN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-apple-system"/>
            </a:endParaRPr>
          </a:p>
          <a:p>
            <a:pPr algn="just" fontAlgn="base"/>
            <a:r>
              <a:rPr lang="bn-IN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-apple-system"/>
              </a:rPr>
              <a:t>ঘর্ষণের ফলে এক বস্তু হতে অন্য বস্তুতে </a:t>
            </a:r>
            <a:r>
              <a:rPr lang="bn-IN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-apple-system"/>
                <a:hlinkClick r:id="rId2" tooltip="ইলেকট্রন"/>
              </a:rPr>
              <a:t>ইলেকট্রন</a:t>
            </a:r>
            <a:r>
              <a:rPr lang="bn-IN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-apple-system"/>
              </a:rPr>
              <a:t> স্থানান্তরিত হয়। তখন বস্তুসমূহ তড়িতাহিত হয়। ইলেকট্রনের চার্জধর্মী আচরণের কারণে বস্তু আধানগ্রস্ত হয়। এভাবে আধানের উৎপত্তি হয়। এছাড়াও পরিবহন (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-apple-system"/>
              </a:rPr>
              <a:t>conduction), </a:t>
            </a:r>
            <a:r>
              <a:rPr lang="bn-IN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-apple-system"/>
              </a:rPr>
              <a:t>আবেশ (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-apple-system"/>
              </a:rPr>
              <a:t>induction) </a:t>
            </a:r>
            <a:r>
              <a:rPr lang="bn-IN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-apple-system"/>
              </a:rPr>
              <a:t>আর মেরুকরণের (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-apple-system"/>
              </a:rPr>
              <a:t>polarisation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-apple-system"/>
              </a:rPr>
              <a:t>) </a:t>
            </a:r>
            <a:r>
              <a:rPr lang="bn-IN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-apple-system"/>
              </a:rPr>
              <a:t>কারণেও পদার্থের আধানপ্রাপ্তি ঘটে </a:t>
            </a:r>
            <a:r>
              <a:rPr lang="bn-IN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-apple-system"/>
              </a:rPr>
              <a:t>।</a:t>
            </a:r>
            <a:endParaRPr lang="bn-IN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olaimanLipi"/>
            </a:endParaRPr>
          </a:p>
          <a:p>
            <a:pPr algn="just" fontAlgn="base"/>
            <a:endParaRPr lang="bn-IN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olaimanLipi"/>
            </a:endParaRPr>
          </a:p>
          <a:p>
            <a:pPr algn="just"/>
            <a:r>
              <a:rPr lang="bn-IN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-apple-system"/>
              </a:rPr>
              <a:t>বৈদ্যুতিক চার্জ বা আধানের একক: কুলম্ব (চিহ্নঃ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-apple-system"/>
              </a:rPr>
              <a:t>C)। </a:t>
            </a:r>
            <a:r>
              <a:rPr lang="bn-IN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-apple-system"/>
              </a:rPr>
              <a:t>চার্লস অগাস্টিন কুলম্ব এর নামানুসারে এই এককের নামকরণ করা হয়েছে।</a:t>
            </a:r>
            <a:endParaRPr lang="bn-IN" b="0" i="0" dirty="0">
              <a:solidFill>
                <a:srgbClr val="62626B"/>
              </a:solidFill>
              <a:effectLst/>
              <a:latin typeface="SolaimanLipi"/>
            </a:endParaRPr>
          </a:p>
        </p:txBody>
      </p:sp>
    </p:spTree>
    <p:extLst>
      <p:ext uri="{BB962C8B-B14F-4D97-AF65-F5344CB8AC3E}">
        <p14:creationId xmlns:p14="http://schemas.microsoft.com/office/powerpoint/2010/main" val="619960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Silk-Garments.ps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8428" y="3130568"/>
            <a:ext cx="4329914" cy="2889232"/>
          </a:xfrm>
          <a:prstGeom prst="rect">
            <a:avLst/>
          </a:prstGeom>
        </p:spPr>
      </p:pic>
      <p:cxnSp>
        <p:nvCxnSpPr>
          <p:cNvPr id="19" name="Straight Connector 18"/>
          <p:cNvCxnSpPr/>
          <p:nvPr/>
        </p:nvCxnSpPr>
        <p:spPr>
          <a:xfrm rot="5400000">
            <a:off x="1295400" y="1371602"/>
            <a:ext cx="2743200" cy="1588"/>
          </a:xfrm>
          <a:prstGeom prst="line">
            <a:avLst/>
          </a:prstGeom>
          <a:ln w="76200">
            <a:solidFill>
              <a:srgbClr val="00CC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-228600" y="2743200"/>
            <a:ext cx="9676606" cy="5602"/>
          </a:xfrm>
          <a:prstGeom prst="line">
            <a:avLst/>
          </a:prstGeom>
          <a:ln w="76200">
            <a:solidFill>
              <a:srgbClr val="00CC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>
            <a:off x="3275806" y="1370808"/>
            <a:ext cx="2743200" cy="1588"/>
          </a:xfrm>
          <a:prstGeom prst="line">
            <a:avLst/>
          </a:prstGeom>
          <a:ln w="76200">
            <a:solidFill>
              <a:srgbClr val="00CC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30"/>
          <p:cNvGrpSpPr/>
          <p:nvPr/>
        </p:nvGrpSpPr>
        <p:grpSpPr>
          <a:xfrm>
            <a:off x="228600" y="762003"/>
            <a:ext cx="2274382" cy="2032575"/>
            <a:chOff x="228600" y="762000"/>
            <a:chExt cx="2274382" cy="2032575"/>
          </a:xfrm>
        </p:grpSpPr>
        <p:pic>
          <p:nvPicPr>
            <p:cNvPr id="2" name="Picture 1" descr="Silk-Garments.psd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8600" y="762000"/>
              <a:ext cx="2274382" cy="1517632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457200" y="2209800"/>
              <a:ext cx="159691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সিল্ক</a:t>
              </a: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কাপড়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362200" y="942474"/>
            <a:ext cx="2486898" cy="1780222"/>
            <a:chOff x="3108390" y="1572308"/>
            <a:chExt cx="2486898" cy="1780222"/>
          </a:xfrm>
        </p:grpSpPr>
        <p:pic>
          <p:nvPicPr>
            <p:cNvPr id="9" name="Picture 8" descr="Glass rod.psd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7881510">
              <a:off x="4054377" y="626321"/>
              <a:ext cx="594923" cy="2486898"/>
            </a:xfrm>
            <a:prstGeom prst="rect">
              <a:avLst/>
            </a:prstGeom>
          </p:spPr>
        </p:pic>
        <p:pic>
          <p:nvPicPr>
            <p:cNvPr id="8" name="Picture 7" descr="Hand.psd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20127202">
              <a:off x="4527244" y="1989632"/>
              <a:ext cx="668692" cy="1362898"/>
            </a:xfrm>
            <a:prstGeom prst="rect">
              <a:avLst/>
            </a:prstGeom>
          </p:spPr>
        </p:pic>
      </p:grpSp>
      <p:sp>
        <p:nvSpPr>
          <p:cNvPr id="28" name="TextBox 27"/>
          <p:cNvSpPr txBox="1"/>
          <p:nvPr/>
        </p:nvSpPr>
        <p:spPr>
          <a:xfrm>
            <a:off x="2743200" y="2133604"/>
            <a:ext cx="11753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কাঁচ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দণ্ড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10" name="Frame 9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027"/>
            </a:avLst>
          </a:prstGeom>
          <a:solidFill>
            <a:srgbClr val="00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4" name="Picture 33" descr="Stan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4358" y="3048000"/>
            <a:ext cx="1841642" cy="3048000"/>
          </a:xfrm>
          <a:prstGeom prst="rect">
            <a:avLst/>
          </a:prstGeom>
        </p:spPr>
      </p:pic>
      <p:grpSp>
        <p:nvGrpSpPr>
          <p:cNvPr id="42" name="Group 41"/>
          <p:cNvGrpSpPr/>
          <p:nvPr/>
        </p:nvGrpSpPr>
        <p:grpSpPr>
          <a:xfrm>
            <a:off x="1787560" y="2051712"/>
            <a:ext cx="381296" cy="2869262"/>
            <a:chOff x="2819400" y="2374392"/>
            <a:chExt cx="381296" cy="2869262"/>
          </a:xfrm>
        </p:grpSpPr>
        <p:grpSp>
          <p:nvGrpSpPr>
            <p:cNvPr id="39" name="Group 38"/>
            <p:cNvGrpSpPr/>
            <p:nvPr/>
          </p:nvGrpSpPr>
          <p:grpSpPr>
            <a:xfrm>
              <a:off x="2819400" y="3810000"/>
              <a:ext cx="381296" cy="1433654"/>
              <a:chOff x="1787560" y="3443442"/>
              <a:chExt cx="381296" cy="1433654"/>
            </a:xfrm>
          </p:grpSpPr>
          <p:pic>
            <p:nvPicPr>
              <p:cNvPr id="35" name="Picture 34" descr="Sholar ball.png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1787560" y="4495800"/>
                <a:ext cx="381296" cy="381296"/>
              </a:xfrm>
              <a:prstGeom prst="rect">
                <a:avLst/>
              </a:prstGeom>
            </p:spPr>
          </p:pic>
          <p:cxnSp>
            <p:nvCxnSpPr>
              <p:cNvPr id="37" name="Straight Connector 36"/>
              <p:cNvCxnSpPr/>
              <p:nvPr/>
            </p:nvCxnSpPr>
            <p:spPr>
              <a:xfrm rot="5400000">
                <a:off x="1446701" y="3974949"/>
                <a:ext cx="1066006" cy="299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1" name="Straight Connector 40"/>
            <p:cNvCxnSpPr/>
            <p:nvPr/>
          </p:nvCxnSpPr>
          <p:spPr>
            <a:xfrm rot="5400000">
              <a:off x="2302106" y="3091402"/>
              <a:ext cx="1435608" cy="1588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3" name="Straight Connector 42"/>
          <p:cNvCxnSpPr/>
          <p:nvPr/>
        </p:nvCxnSpPr>
        <p:spPr>
          <a:xfrm rot="5400000">
            <a:off x="2591594" y="4799808"/>
            <a:ext cx="4114800" cy="1588"/>
          </a:xfrm>
          <a:prstGeom prst="line">
            <a:avLst/>
          </a:prstGeom>
          <a:ln w="76200">
            <a:solidFill>
              <a:srgbClr val="00CC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4914977" y="457208"/>
            <a:ext cx="37513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আমরা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একটি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পরীক্ষা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করি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272857" y="956290"/>
            <a:ext cx="26773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এখানে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কী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ঘটছে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728137" y="1447804"/>
            <a:ext cx="18918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কেন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ঘটছে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2241887" y="4444429"/>
            <a:ext cx="1957137" cy="584775"/>
            <a:chOff x="2338137" y="4495800"/>
            <a:chExt cx="1957137" cy="584775"/>
          </a:xfrm>
        </p:grpSpPr>
        <p:sp>
          <p:nvSpPr>
            <p:cNvPr id="30" name="TextBox 29"/>
            <p:cNvSpPr txBox="1"/>
            <p:nvPr/>
          </p:nvSpPr>
          <p:spPr>
            <a:xfrm>
              <a:off x="2722408" y="4495800"/>
              <a:ext cx="157286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শোলার</a:t>
              </a: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বল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endParaRPr>
            </a:p>
          </p:txBody>
        </p:sp>
        <p:cxnSp>
          <p:nvCxnSpPr>
            <p:cNvPr id="38" name="Straight Arrow Connector 37"/>
            <p:cNvCxnSpPr/>
            <p:nvPr/>
          </p:nvCxnSpPr>
          <p:spPr>
            <a:xfrm rot="10800000">
              <a:off x="2338137" y="4800600"/>
              <a:ext cx="457200" cy="1588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Picture 4" descr="Glass rod.ps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350502">
            <a:off x="6445516" y="2463463"/>
            <a:ext cx="1833759" cy="3893644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5071282" y="2065152"/>
            <a:ext cx="35060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ঘটনাটির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কারণ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বিশ্লেষণ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6096003" y="2895600"/>
            <a:ext cx="389850" cy="523220"/>
            <a:chOff x="4624137" y="2933854"/>
            <a:chExt cx="389850" cy="523220"/>
          </a:xfrm>
        </p:grpSpPr>
        <p:sp>
          <p:nvSpPr>
            <p:cNvPr id="49" name="Oval 48"/>
            <p:cNvSpPr/>
            <p:nvPr/>
          </p:nvSpPr>
          <p:spPr>
            <a:xfrm>
              <a:off x="4648200" y="3048000"/>
              <a:ext cx="304800" cy="304800"/>
            </a:xfrm>
            <a:prstGeom prst="ellipse">
              <a:avLst/>
            </a:prstGeom>
            <a:solidFill>
              <a:srgbClr val="FFFF00">
                <a:alpha val="50000"/>
              </a:srgbClr>
            </a:solidFill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624137" y="2933854"/>
              <a:ext cx="38985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+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6629403" y="3505200"/>
            <a:ext cx="389850" cy="523220"/>
            <a:chOff x="4624137" y="2933854"/>
            <a:chExt cx="389850" cy="523220"/>
          </a:xfrm>
        </p:grpSpPr>
        <p:sp>
          <p:nvSpPr>
            <p:cNvPr id="52" name="Oval 51"/>
            <p:cNvSpPr/>
            <p:nvPr/>
          </p:nvSpPr>
          <p:spPr>
            <a:xfrm>
              <a:off x="4648200" y="3048000"/>
              <a:ext cx="304800" cy="304800"/>
            </a:xfrm>
            <a:prstGeom prst="ellipse">
              <a:avLst/>
            </a:prstGeom>
            <a:solidFill>
              <a:srgbClr val="FFFF00">
                <a:alpha val="50000"/>
              </a:srgbClr>
            </a:solidFill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4624137" y="2933854"/>
              <a:ext cx="38985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+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7239003" y="4191000"/>
            <a:ext cx="389850" cy="523220"/>
            <a:chOff x="4624137" y="2933854"/>
            <a:chExt cx="389850" cy="523220"/>
          </a:xfrm>
        </p:grpSpPr>
        <p:sp>
          <p:nvSpPr>
            <p:cNvPr id="55" name="Oval 54"/>
            <p:cNvSpPr/>
            <p:nvPr/>
          </p:nvSpPr>
          <p:spPr>
            <a:xfrm>
              <a:off x="4648200" y="3048000"/>
              <a:ext cx="304800" cy="304800"/>
            </a:xfrm>
            <a:prstGeom prst="ellipse">
              <a:avLst/>
            </a:prstGeom>
            <a:solidFill>
              <a:srgbClr val="FFFF00">
                <a:alpha val="50000"/>
              </a:srgbClr>
            </a:solidFill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4624137" y="2933854"/>
              <a:ext cx="38985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+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7842959" y="4810780"/>
            <a:ext cx="389850" cy="523220"/>
            <a:chOff x="4624137" y="2933854"/>
            <a:chExt cx="389850" cy="523220"/>
          </a:xfrm>
        </p:grpSpPr>
        <p:sp>
          <p:nvSpPr>
            <p:cNvPr id="58" name="Oval 57"/>
            <p:cNvSpPr/>
            <p:nvPr/>
          </p:nvSpPr>
          <p:spPr>
            <a:xfrm>
              <a:off x="4648200" y="3048000"/>
              <a:ext cx="304800" cy="304800"/>
            </a:xfrm>
            <a:prstGeom prst="ellipse">
              <a:avLst/>
            </a:prstGeom>
            <a:solidFill>
              <a:srgbClr val="FFFF00">
                <a:alpha val="50000"/>
              </a:srgbClr>
            </a:solidFill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4624137" y="2933854"/>
              <a:ext cx="38985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+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6367050" y="3087473"/>
            <a:ext cx="338554" cy="646331"/>
            <a:chOff x="2338137" y="3581400"/>
            <a:chExt cx="338554" cy="646331"/>
          </a:xfrm>
        </p:grpSpPr>
        <p:sp>
          <p:nvSpPr>
            <p:cNvPr id="105" name="Oval 104"/>
            <p:cNvSpPr/>
            <p:nvPr/>
          </p:nvSpPr>
          <p:spPr>
            <a:xfrm>
              <a:off x="2362200" y="3810000"/>
              <a:ext cx="304800" cy="3048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53000"/>
              </a:schemeClr>
            </a:solidFill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2338137" y="3581400"/>
              <a:ext cx="33855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-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6905788" y="3752854"/>
            <a:ext cx="453970" cy="646331"/>
            <a:chOff x="2257591" y="3600450"/>
            <a:chExt cx="453970" cy="646331"/>
          </a:xfrm>
        </p:grpSpPr>
        <p:sp>
          <p:nvSpPr>
            <p:cNvPr id="108" name="Oval 107"/>
            <p:cNvSpPr/>
            <p:nvPr/>
          </p:nvSpPr>
          <p:spPr>
            <a:xfrm>
              <a:off x="2362200" y="3810000"/>
              <a:ext cx="304800" cy="3048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53000"/>
              </a:schemeClr>
            </a:solidFill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2257591" y="3600450"/>
              <a:ext cx="45397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-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7510050" y="4382873"/>
            <a:ext cx="338554" cy="646331"/>
            <a:chOff x="2338137" y="3581400"/>
            <a:chExt cx="338554" cy="646331"/>
          </a:xfrm>
        </p:grpSpPr>
        <p:sp>
          <p:nvSpPr>
            <p:cNvPr id="111" name="Oval 110"/>
            <p:cNvSpPr/>
            <p:nvPr/>
          </p:nvSpPr>
          <p:spPr>
            <a:xfrm>
              <a:off x="2362200" y="3810000"/>
              <a:ext cx="304800" cy="3048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53000"/>
              </a:schemeClr>
            </a:solidFill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2338137" y="3581400"/>
              <a:ext cx="33855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-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5486401" y="3515380"/>
            <a:ext cx="2447250" cy="2580620"/>
            <a:chOff x="5486400" y="3515380"/>
            <a:chExt cx="2447250" cy="2580620"/>
          </a:xfrm>
        </p:grpSpPr>
        <p:grpSp>
          <p:nvGrpSpPr>
            <p:cNvPr id="79" name="Group 78"/>
            <p:cNvGrpSpPr/>
            <p:nvPr/>
          </p:nvGrpSpPr>
          <p:grpSpPr>
            <a:xfrm>
              <a:off x="6705600" y="4648200"/>
              <a:ext cx="389850" cy="523220"/>
              <a:chOff x="4624137" y="2933854"/>
              <a:chExt cx="389850" cy="523220"/>
            </a:xfrm>
          </p:grpSpPr>
          <p:sp>
            <p:nvSpPr>
              <p:cNvPr id="80" name="Oval 79"/>
              <p:cNvSpPr/>
              <p:nvPr/>
            </p:nvSpPr>
            <p:spPr>
              <a:xfrm>
                <a:off x="4648200" y="3048000"/>
                <a:ext cx="304800" cy="304800"/>
              </a:xfrm>
              <a:prstGeom prst="ellipse">
                <a:avLst/>
              </a:prstGeom>
              <a:solidFill>
                <a:srgbClr val="FFFF00">
                  <a:alpha val="50000"/>
                </a:srgbClr>
              </a:solidFill>
              <a:ln>
                <a:solidFill>
                  <a:srgbClr val="FF0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1" name="TextBox 80"/>
              <p:cNvSpPr txBox="1"/>
              <p:nvPr/>
            </p:nvSpPr>
            <p:spPr>
              <a:xfrm>
                <a:off x="4624137" y="2933854"/>
                <a:ext cx="38985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+</a:t>
                </a:r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grpSp>
          <p:nvGrpSpPr>
            <p:cNvPr id="82" name="Group 81"/>
            <p:cNvGrpSpPr/>
            <p:nvPr/>
          </p:nvGrpSpPr>
          <p:grpSpPr>
            <a:xfrm>
              <a:off x="6629400" y="5410200"/>
              <a:ext cx="389850" cy="523220"/>
              <a:chOff x="4624137" y="2933854"/>
              <a:chExt cx="389850" cy="523220"/>
            </a:xfrm>
          </p:grpSpPr>
          <p:sp>
            <p:nvSpPr>
              <p:cNvPr id="83" name="Oval 82"/>
              <p:cNvSpPr/>
              <p:nvPr/>
            </p:nvSpPr>
            <p:spPr>
              <a:xfrm>
                <a:off x="4648200" y="3048000"/>
                <a:ext cx="304800" cy="304800"/>
              </a:xfrm>
              <a:prstGeom prst="ellipse">
                <a:avLst/>
              </a:prstGeom>
              <a:solidFill>
                <a:srgbClr val="FFFF00">
                  <a:alpha val="50000"/>
                </a:srgbClr>
              </a:solidFill>
              <a:ln>
                <a:solidFill>
                  <a:srgbClr val="FF0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4" name="TextBox 83"/>
              <p:cNvSpPr txBox="1"/>
              <p:nvPr/>
            </p:nvSpPr>
            <p:spPr>
              <a:xfrm>
                <a:off x="4624137" y="2933854"/>
                <a:ext cx="38985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+</a:t>
                </a:r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grpSp>
          <p:nvGrpSpPr>
            <p:cNvPr id="116" name="Group 115"/>
            <p:cNvGrpSpPr/>
            <p:nvPr/>
          </p:nvGrpSpPr>
          <p:grpSpPr>
            <a:xfrm>
              <a:off x="5486400" y="3515380"/>
              <a:ext cx="2447250" cy="2580620"/>
              <a:chOff x="5486400" y="3429000"/>
              <a:chExt cx="2447250" cy="2580620"/>
            </a:xfrm>
          </p:grpSpPr>
          <p:grpSp>
            <p:nvGrpSpPr>
              <p:cNvPr id="60" name="Group 59"/>
              <p:cNvGrpSpPr/>
              <p:nvPr/>
            </p:nvGrpSpPr>
            <p:grpSpPr>
              <a:xfrm>
                <a:off x="6019800" y="3972580"/>
                <a:ext cx="389850" cy="523220"/>
                <a:chOff x="4624137" y="2933854"/>
                <a:chExt cx="389850" cy="523220"/>
              </a:xfrm>
            </p:grpSpPr>
            <p:sp>
              <p:nvSpPr>
                <p:cNvPr id="61" name="Oval 60"/>
                <p:cNvSpPr/>
                <p:nvPr/>
              </p:nvSpPr>
              <p:spPr>
                <a:xfrm>
                  <a:off x="4648200" y="3048000"/>
                  <a:ext cx="304800" cy="304800"/>
                </a:xfrm>
                <a:prstGeom prst="ellipse">
                  <a:avLst/>
                </a:prstGeom>
                <a:solidFill>
                  <a:srgbClr val="FFFF00">
                    <a:alpha val="50000"/>
                  </a:srgbClr>
                </a:solidFill>
                <a:ln>
                  <a:solidFill>
                    <a:srgbClr val="FF0000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4624137" y="2933854"/>
                  <a:ext cx="389850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8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Times New Roman" pitchFamily="18" charset="0"/>
                    </a:rPr>
                    <a:t>+</a:t>
                  </a:r>
                  <a:endPara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73" name="Group 72"/>
              <p:cNvGrpSpPr/>
              <p:nvPr/>
            </p:nvGrpSpPr>
            <p:grpSpPr>
              <a:xfrm>
                <a:off x="6400800" y="4953000"/>
                <a:ext cx="389850" cy="523220"/>
                <a:chOff x="4624137" y="2933854"/>
                <a:chExt cx="389850" cy="523220"/>
              </a:xfrm>
            </p:grpSpPr>
            <p:sp>
              <p:nvSpPr>
                <p:cNvPr id="74" name="Oval 73"/>
                <p:cNvSpPr/>
                <p:nvPr/>
              </p:nvSpPr>
              <p:spPr>
                <a:xfrm>
                  <a:off x="4648200" y="3048000"/>
                  <a:ext cx="304800" cy="304800"/>
                </a:xfrm>
                <a:prstGeom prst="ellipse">
                  <a:avLst/>
                </a:prstGeom>
                <a:solidFill>
                  <a:srgbClr val="FFFF00">
                    <a:alpha val="50000"/>
                  </a:srgbClr>
                </a:solidFill>
                <a:ln>
                  <a:solidFill>
                    <a:srgbClr val="FF0000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5" name="TextBox 74"/>
                <p:cNvSpPr txBox="1"/>
                <p:nvPr/>
              </p:nvSpPr>
              <p:spPr>
                <a:xfrm>
                  <a:off x="4624137" y="2933854"/>
                  <a:ext cx="389850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8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Times New Roman" pitchFamily="18" charset="0"/>
                    </a:rPr>
                    <a:t>+</a:t>
                  </a:r>
                  <a:endPara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76" name="Group 75"/>
              <p:cNvGrpSpPr/>
              <p:nvPr/>
            </p:nvGrpSpPr>
            <p:grpSpPr>
              <a:xfrm>
                <a:off x="5785556" y="4429780"/>
                <a:ext cx="389850" cy="523220"/>
                <a:chOff x="4624137" y="2933854"/>
                <a:chExt cx="389850" cy="523220"/>
              </a:xfrm>
            </p:grpSpPr>
            <p:sp>
              <p:nvSpPr>
                <p:cNvPr id="77" name="Oval 76"/>
                <p:cNvSpPr/>
                <p:nvPr/>
              </p:nvSpPr>
              <p:spPr>
                <a:xfrm>
                  <a:off x="4648200" y="3048000"/>
                  <a:ext cx="304800" cy="304800"/>
                </a:xfrm>
                <a:prstGeom prst="ellipse">
                  <a:avLst/>
                </a:prstGeom>
                <a:solidFill>
                  <a:srgbClr val="FFFF00">
                    <a:alpha val="50000"/>
                  </a:srgbClr>
                </a:solidFill>
                <a:ln>
                  <a:solidFill>
                    <a:srgbClr val="FF0000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8" name="TextBox 77"/>
                <p:cNvSpPr txBox="1"/>
                <p:nvPr/>
              </p:nvSpPr>
              <p:spPr>
                <a:xfrm>
                  <a:off x="4624137" y="2933854"/>
                  <a:ext cx="389850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8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Times New Roman" pitchFamily="18" charset="0"/>
                    </a:rPr>
                    <a:t>+</a:t>
                  </a:r>
                  <a:endPara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85" name="Group 84"/>
              <p:cNvGrpSpPr/>
              <p:nvPr/>
            </p:nvGrpSpPr>
            <p:grpSpPr>
              <a:xfrm>
                <a:off x="7543800" y="5486400"/>
                <a:ext cx="389850" cy="523220"/>
                <a:chOff x="4624137" y="2933854"/>
                <a:chExt cx="389850" cy="523220"/>
              </a:xfrm>
            </p:grpSpPr>
            <p:sp>
              <p:nvSpPr>
                <p:cNvPr id="86" name="Oval 85"/>
                <p:cNvSpPr/>
                <p:nvPr/>
              </p:nvSpPr>
              <p:spPr>
                <a:xfrm>
                  <a:off x="4648200" y="3048000"/>
                  <a:ext cx="304800" cy="304800"/>
                </a:xfrm>
                <a:prstGeom prst="ellipse">
                  <a:avLst/>
                </a:prstGeom>
                <a:solidFill>
                  <a:srgbClr val="FFFF00">
                    <a:alpha val="50000"/>
                  </a:srgbClr>
                </a:solidFill>
                <a:ln>
                  <a:solidFill>
                    <a:srgbClr val="FF0000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7" name="TextBox 86"/>
                <p:cNvSpPr txBox="1"/>
                <p:nvPr/>
              </p:nvSpPr>
              <p:spPr>
                <a:xfrm>
                  <a:off x="4624137" y="2933854"/>
                  <a:ext cx="389850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8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Times New Roman" pitchFamily="18" charset="0"/>
                    </a:rPr>
                    <a:t>+</a:t>
                  </a:r>
                  <a:endPara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88" name="Group 87"/>
              <p:cNvGrpSpPr/>
              <p:nvPr/>
            </p:nvGrpSpPr>
            <p:grpSpPr>
              <a:xfrm>
                <a:off x="5486400" y="3667780"/>
                <a:ext cx="389850" cy="523220"/>
                <a:chOff x="4624137" y="2933854"/>
                <a:chExt cx="389850" cy="523220"/>
              </a:xfrm>
            </p:grpSpPr>
            <p:sp>
              <p:nvSpPr>
                <p:cNvPr id="89" name="Oval 88"/>
                <p:cNvSpPr/>
                <p:nvPr/>
              </p:nvSpPr>
              <p:spPr>
                <a:xfrm>
                  <a:off x="4648200" y="3048000"/>
                  <a:ext cx="304800" cy="304800"/>
                </a:xfrm>
                <a:prstGeom prst="ellipse">
                  <a:avLst/>
                </a:prstGeom>
                <a:solidFill>
                  <a:srgbClr val="FFFF00">
                    <a:alpha val="50000"/>
                  </a:srgbClr>
                </a:solidFill>
                <a:ln>
                  <a:solidFill>
                    <a:srgbClr val="FF0000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0" name="TextBox 89"/>
                <p:cNvSpPr txBox="1"/>
                <p:nvPr/>
              </p:nvSpPr>
              <p:spPr>
                <a:xfrm>
                  <a:off x="4624137" y="2933854"/>
                  <a:ext cx="389850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8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Times New Roman" pitchFamily="18" charset="0"/>
                    </a:rPr>
                    <a:t>+</a:t>
                  </a:r>
                  <a:endPara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91" name="Group 90"/>
              <p:cNvGrpSpPr/>
              <p:nvPr/>
            </p:nvGrpSpPr>
            <p:grpSpPr>
              <a:xfrm>
                <a:off x="7052846" y="5029200"/>
                <a:ext cx="338554" cy="646331"/>
                <a:chOff x="2338137" y="3581400"/>
                <a:chExt cx="338554" cy="646331"/>
              </a:xfrm>
            </p:grpSpPr>
            <p:sp>
              <p:nvSpPr>
                <p:cNvPr id="92" name="Oval 91"/>
                <p:cNvSpPr/>
                <p:nvPr/>
              </p:nvSpPr>
              <p:spPr>
                <a:xfrm>
                  <a:off x="2362200" y="3810000"/>
                  <a:ext cx="304800" cy="304800"/>
                </a:xfrm>
                <a:prstGeom prst="ellipse">
                  <a:avLst/>
                </a:prstGeom>
                <a:solidFill>
                  <a:schemeClr val="accent2">
                    <a:lumMod val="20000"/>
                    <a:lumOff val="80000"/>
                    <a:alpha val="53000"/>
                  </a:schemeClr>
                </a:solidFill>
                <a:ln>
                  <a:solidFill>
                    <a:srgbClr val="FF0000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3" name="TextBox 92"/>
                <p:cNvSpPr txBox="1"/>
                <p:nvPr/>
              </p:nvSpPr>
              <p:spPr>
                <a:xfrm>
                  <a:off x="2338137" y="3581400"/>
                  <a:ext cx="338554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6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Times New Roman" pitchFamily="18" charset="0"/>
                    </a:rPr>
                    <a:t>-</a:t>
                  </a:r>
                  <a:endPara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98" name="Group 97"/>
              <p:cNvGrpSpPr/>
              <p:nvPr/>
            </p:nvGrpSpPr>
            <p:grpSpPr>
              <a:xfrm>
                <a:off x="6324600" y="4419600"/>
                <a:ext cx="338554" cy="646331"/>
                <a:chOff x="2338137" y="3581400"/>
                <a:chExt cx="338554" cy="646331"/>
              </a:xfrm>
            </p:grpSpPr>
            <p:sp>
              <p:nvSpPr>
                <p:cNvPr id="99" name="Oval 98"/>
                <p:cNvSpPr/>
                <p:nvPr/>
              </p:nvSpPr>
              <p:spPr>
                <a:xfrm>
                  <a:off x="2362200" y="3810000"/>
                  <a:ext cx="304800" cy="304800"/>
                </a:xfrm>
                <a:prstGeom prst="ellipse">
                  <a:avLst/>
                </a:prstGeom>
                <a:solidFill>
                  <a:schemeClr val="accent2">
                    <a:lumMod val="20000"/>
                    <a:lumOff val="80000"/>
                    <a:alpha val="53000"/>
                  </a:schemeClr>
                </a:solidFill>
                <a:ln>
                  <a:solidFill>
                    <a:srgbClr val="FF0000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0" name="TextBox 99"/>
                <p:cNvSpPr txBox="1"/>
                <p:nvPr/>
              </p:nvSpPr>
              <p:spPr>
                <a:xfrm>
                  <a:off x="2338137" y="3581400"/>
                  <a:ext cx="338554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6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Times New Roman" pitchFamily="18" charset="0"/>
                    </a:rPr>
                    <a:t>-</a:t>
                  </a:r>
                  <a:endPara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101" name="Group 100"/>
              <p:cNvGrpSpPr/>
              <p:nvPr/>
            </p:nvGrpSpPr>
            <p:grpSpPr>
              <a:xfrm>
                <a:off x="5943600" y="3429000"/>
                <a:ext cx="338554" cy="646331"/>
                <a:chOff x="2338137" y="3581400"/>
                <a:chExt cx="338554" cy="646331"/>
              </a:xfrm>
            </p:grpSpPr>
            <p:sp>
              <p:nvSpPr>
                <p:cNvPr id="102" name="Oval 101"/>
                <p:cNvSpPr/>
                <p:nvPr/>
              </p:nvSpPr>
              <p:spPr>
                <a:xfrm>
                  <a:off x="2362200" y="3810000"/>
                  <a:ext cx="304800" cy="304800"/>
                </a:xfrm>
                <a:prstGeom prst="ellipse">
                  <a:avLst/>
                </a:prstGeom>
                <a:solidFill>
                  <a:schemeClr val="accent2">
                    <a:lumMod val="20000"/>
                    <a:lumOff val="80000"/>
                    <a:alpha val="53000"/>
                  </a:schemeClr>
                </a:solidFill>
                <a:ln>
                  <a:solidFill>
                    <a:srgbClr val="FF0000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3" name="TextBox 102"/>
                <p:cNvSpPr txBox="1"/>
                <p:nvPr/>
              </p:nvSpPr>
              <p:spPr>
                <a:xfrm>
                  <a:off x="2338137" y="3581400"/>
                  <a:ext cx="338554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6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Times New Roman" pitchFamily="18" charset="0"/>
                    </a:rPr>
                    <a:t>-</a:t>
                  </a:r>
                  <a:endPara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113" name="Group 112"/>
              <p:cNvGrpSpPr/>
              <p:nvPr/>
            </p:nvGrpSpPr>
            <p:grpSpPr>
              <a:xfrm>
                <a:off x="5562600" y="4038600"/>
                <a:ext cx="338554" cy="646331"/>
                <a:chOff x="2338137" y="3581400"/>
                <a:chExt cx="338554" cy="646331"/>
              </a:xfrm>
            </p:grpSpPr>
            <p:sp>
              <p:nvSpPr>
                <p:cNvPr id="114" name="Oval 113"/>
                <p:cNvSpPr/>
                <p:nvPr/>
              </p:nvSpPr>
              <p:spPr>
                <a:xfrm>
                  <a:off x="2362200" y="3810000"/>
                  <a:ext cx="304800" cy="304800"/>
                </a:xfrm>
                <a:prstGeom prst="ellipse">
                  <a:avLst/>
                </a:prstGeom>
                <a:solidFill>
                  <a:schemeClr val="accent2">
                    <a:lumMod val="20000"/>
                    <a:lumOff val="80000"/>
                    <a:alpha val="53000"/>
                  </a:schemeClr>
                </a:solidFill>
                <a:ln>
                  <a:solidFill>
                    <a:srgbClr val="FF0000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15" name="TextBox 114"/>
                <p:cNvSpPr txBox="1"/>
                <p:nvPr/>
              </p:nvSpPr>
              <p:spPr>
                <a:xfrm>
                  <a:off x="2338137" y="3581400"/>
                  <a:ext cx="338554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6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Times New Roman" pitchFamily="18" charset="0"/>
                    </a:rPr>
                    <a:t>-</a:t>
                  </a:r>
                  <a:endPara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98428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7 L -0.2276 0.09954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00" y="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repeatCount="indefinite" autoRev="1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2276 0.09953 L -0.28593 0.02175 " pathEditMode="relative" rAng="0" ptsTypes="AA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00" y="-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76 0.09954 C -0.22222 0.11713 -0.21684 0.11806 -0.2033 0.12917 C -0.20035 0.13171 -0.19826 0.13518 -0.19514 0.13796 C -0.1875 0.14398 -0.17899 0.14931 -0.17083 0.15509 C -0.16701 0.15741 -0.16215 0.15741 -0.15868 0.15926 C -0.15417 0.16181 -0.15052 0.16505 -0.14653 0.16782 C -0.13594 0.18356 -0.12639 0.20579 -0.11354 0.21921 C -0.10382 0.25046 -0.10035 0.26412 -0.07292 0.28333 C -0.05382 0.34514 -0.06337 0.41227 -0.04427 0.47153 C -0.05035 0.5287 -0.04861 0.49722 -0.04861 0.5662 " pathEditMode="relative" rAng="0" ptsTypes="fffffffffA">
                                      <p:cBhvr>
                                        <p:cTn id="8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00" y="23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1320000">
                                      <p:cBhvr>
                                        <p:cTn id="8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834 0.01111 -0.01528 0.02199 -0.02292 0.03333 C -0.02691 0.03912 -0.03212 0.04352 -0.03542 0.05 C -0.0382 0.05556 -0.03959 0.06296 -0.04375 0.06667 C -0.04584 0.06852 -0.04844 0.06944 -0.05 0.07222 C -0.05087 0.07361 -0.05 0.07593 -0.05 0.07778 " pathEditMode="relative" ptsTypes="fffffA">
                                      <p:cBhvr>
                                        <p:cTn id="162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834 0.01111 -0.01528 0.02199 -0.02292 0.03333 C -0.02691 0.03912 -0.03212 0.04352 -0.03542 0.05 C -0.0382 0.05556 -0.03959 0.06296 -0.04375 0.06667 C -0.04584 0.06852 -0.04844 0.06944 -0.05 0.07222 C -0.05087 0.07361 -0.05 0.07593 -0.05 0.07778 " pathEditMode="relative" ptsTypes="fffffA">
                                      <p:cBhvr>
                                        <p:cTn id="164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834 0.01111 -0.01528 0.02199 -0.02292 0.03333 C -0.02691 0.03912 -0.03212 0.04352 -0.03542 0.05 C -0.0382 0.05556 -0.03959 0.06296 -0.04375 0.06667 C -0.04584 0.06852 -0.04844 0.06944 -0.05 0.07222 C -0.05087 0.07361 -0.05 0.07593 -0.05 0.07778 " pathEditMode="relative" ptsTypes="fffffA">
                                      <p:cBhvr>
                                        <p:cTn id="166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8" grpId="1"/>
      <p:bldP spid="45" grpId="0"/>
      <p:bldP spid="45" grpId="1"/>
      <p:bldP spid="46" grpId="0"/>
      <p:bldP spid="47" grpId="0"/>
      <p:bldP spid="4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30048" y="1117600"/>
            <a:ext cx="35557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b="1" dirty="0" smtClean="0">
                <a:solidFill>
                  <a:srgbClr val="FF0000"/>
                </a:solidFill>
                <a:latin typeface="Linux Libertine"/>
              </a:rPr>
              <a:t>আধানের উৎপত্তি</a:t>
            </a:r>
            <a:endParaRPr lang="bn-IN" sz="3200" b="1" i="0" dirty="0">
              <a:solidFill>
                <a:srgbClr val="FF0000"/>
              </a:solidFill>
              <a:effectLst/>
              <a:latin typeface="Linux Libertine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8583" y="1879600"/>
            <a:ext cx="851871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IN" sz="3600" dirty="0">
                <a:solidFill>
                  <a:srgbClr val="2021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ঘর্ষণের ফলে এক বস্তু হতে অন্য বস্তুতে </a:t>
            </a:r>
            <a:r>
              <a:rPr lang="bn-IN" sz="3600" dirty="0">
                <a:solidFill>
                  <a:srgbClr val="0645AD"/>
                </a:solidFill>
                <a:latin typeface="NikoshBAN" panose="02000000000000000000" pitchFamily="2" charset="0"/>
                <a:cs typeface="NikoshBAN" panose="02000000000000000000" pitchFamily="2" charset="0"/>
                <a:hlinkClick r:id="rId2" tooltip="ইলেকট্রন"/>
              </a:rPr>
              <a:t>ইলেকট্রন</a:t>
            </a:r>
            <a:r>
              <a:rPr lang="bn-IN" sz="3600" dirty="0">
                <a:solidFill>
                  <a:srgbClr val="2021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স্থানান্তরিত </a:t>
            </a:r>
            <a:r>
              <a:rPr lang="bn-IN" sz="3600" dirty="0" smtClean="0">
                <a:solidFill>
                  <a:srgbClr val="2021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dirty="0">
                <a:solidFill>
                  <a:srgbClr val="2021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IN" sz="3600" dirty="0" smtClean="0">
                <a:solidFill>
                  <a:srgbClr val="2021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3600" dirty="0">
                <a:solidFill>
                  <a:srgbClr val="2021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তখন বস্তুসমূহ তড়িতাহিত </a:t>
            </a:r>
            <a:r>
              <a:rPr lang="bn-IN" sz="3600" dirty="0" smtClean="0">
                <a:solidFill>
                  <a:srgbClr val="2021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dirty="0">
                <a:solidFill>
                  <a:srgbClr val="2021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IN" sz="3600" dirty="0" smtClean="0">
                <a:solidFill>
                  <a:srgbClr val="2021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3600" dirty="0">
                <a:solidFill>
                  <a:srgbClr val="2021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ইলেকট্রনের চার্জধর্মী আচরণের কারণে বস্তু আধানগ্রস্ত </a:t>
            </a:r>
            <a:r>
              <a:rPr lang="bn-IN" sz="3600" dirty="0" smtClean="0">
                <a:solidFill>
                  <a:srgbClr val="2021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dirty="0">
                <a:solidFill>
                  <a:srgbClr val="2021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IN" sz="3600" dirty="0" smtClean="0">
                <a:solidFill>
                  <a:srgbClr val="2021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3600" dirty="0">
                <a:solidFill>
                  <a:srgbClr val="2021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এভাবে আধানের উৎপত্তি </a:t>
            </a:r>
            <a:r>
              <a:rPr lang="bn-IN" sz="3600" dirty="0" smtClean="0">
                <a:solidFill>
                  <a:srgbClr val="2021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dirty="0">
                <a:solidFill>
                  <a:srgbClr val="2021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IN" sz="3600" dirty="0" smtClean="0">
                <a:solidFill>
                  <a:srgbClr val="2021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3600" dirty="0">
                <a:solidFill>
                  <a:srgbClr val="2021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এছাড়াও পরিবহন (</a:t>
            </a:r>
            <a:r>
              <a:rPr lang="en-US" sz="3600" dirty="0">
                <a:solidFill>
                  <a:srgbClr val="2021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conduction), </a:t>
            </a:r>
            <a:r>
              <a:rPr lang="bn-IN" sz="3600" dirty="0">
                <a:solidFill>
                  <a:srgbClr val="2021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আবেশ (</a:t>
            </a:r>
            <a:r>
              <a:rPr lang="en-US" sz="3600" dirty="0">
                <a:solidFill>
                  <a:srgbClr val="2021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induction) </a:t>
            </a:r>
            <a:r>
              <a:rPr lang="bn-IN" sz="3600" dirty="0">
                <a:solidFill>
                  <a:srgbClr val="2021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 মেরুকরণের (</a:t>
            </a:r>
            <a:r>
              <a:rPr lang="en-US" sz="3600" dirty="0" err="1">
                <a:solidFill>
                  <a:srgbClr val="2021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polarisation</a:t>
            </a:r>
            <a:r>
              <a:rPr lang="en-US" sz="3600" dirty="0">
                <a:solidFill>
                  <a:srgbClr val="2021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IN" sz="3600" dirty="0">
                <a:solidFill>
                  <a:srgbClr val="2021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কারণেও পদার্থের আধানপ্রাপ্তি </a:t>
            </a:r>
            <a:r>
              <a:rPr lang="bn-IN" sz="3600" dirty="0" smtClean="0">
                <a:solidFill>
                  <a:srgbClr val="2021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3600" dirty="0" err="1" smtClean="0">
                <a:solidFill>
                  <a:srgbClr val="2021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টে</a:t>
            </a:r>
            <a:r>
              <a:rPr lang="en-US" sz="3600" dirty="0" smtClean="0">
                <a:solidFill>
                  <a:srgbClr val="2021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3600" dirty="0">
                <a:solidFill>
                  <a:srgbClr val="2021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8058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1265</TotalTime>
  <Words>883</Words>
  <Application>Microsoft Office PowerPoint</Application>
  <PresentationFormat>On-screen Show (4:3)</PresentationFormat>
  <Paragraphs>150</Paragraphs>
  <Slides>29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44" baseType="lpstr">
      <vt:lpstr>-apple-system</vt:lpstr>
      <vt:lpstr>Calibri</vt:lpstr>
      <vt:lpstr>Book Antiqua</vt:lpstr>
      <vt:lpstr>SolaimanLipi</vt:lpstr>
      <vt:lpstr>Wingdings</vt:lpstr>
      <vt:lpstr>NikoshBAN</vt:lpstr>
      <vt:lpstr>Linux Libertine</vt:lpstr>
      <vt:lpstr>Arial</vt:lpstr>
      <vt:lpstr>Cambria Math</vt:lpstr>
      <vt:lpstr>Vrinda</vt:lpstr>
      <vt:lpstr>Times New Roman</vt:lpstr>
      <vt:lpstr>Arial</vt:lpstr>
      <vt:lpstr>Calibri Light</vt:lpstr>
      <vt:lpstr>Office Theme</vt:lpstr>
      <vt:lpstr>1_Office Theme</vt:lpstr>
      <vt:lpstr>PowerPoint Presentation</vt:lpstr>
      <vt:lpstr>PowerPoint Presentation</vt:lpstr>
      <vt:lpstr>ছবি দেখ </vt:lpstr>
      <vt:lpstr> শিখন ফল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তড়িৎ বলরেখা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DOEL</dc:creator>
  <cp:lastModifiedBy>user</cp:lastModifiedBy>
  <cp:revision>256</cp:revision>
  <dcterms:created xsi:type="dcterms:W3CDTF">2014-06-19T14:25:14Z</dcterms:created>
  <dcterms:modified xsi:type="dcterms:W3CDTF">2024-11-27T14:40:40Z</dcterms:modified>
</cp:coreProperties>
</file>